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 id="2147483900" r:id="rId3"/>
  </p:sldMasterIdLst>
  <p:notesMasterIdLst>
    <p:notesMasterId r:id="rId41"/>
  </p:notesMasterIdLst>
  <p:sldIdLst>
    <p:sldId id="2271" r:id="rId4"/>
    <p:sldId id="2324" r:id="rId5"/>
    <p:sldId id="2406" r:id="rId6"/>
    <p:sldId id="2235" r:id="rId7"/>
    <p:sldId id="2407" r:id="rId8"/>
    <p:sldId id="2299" r:id="rId9"/>
    <p:sldId id="2408" r:id="rId10"/>
    <p:sldId id="2059" r:id="rId11"/>
    <p:sldId id="2233" r:id="rId12"/>
    <p:sldId id="2409" r:id="rId13"/>
    <p:sldId id="2410" r:id="rId14"/>
    <p:sldId id="2411" r:id="rId15"/>
    <p:sldId id="2412" r:id="rId16"/>
    <p:sldId id="2413" r:id="rId17"/>
    <p:sldId id="2414" r:id="rId18"/>
    <p:sldId id="2415" r:id="rId19"/>
    <p:sldId id="2367" r:id="rId20"/>
    <p:sldId id="2416" r:id="rId21"/>
    <p:sldId id="2417" r:id="rId22"/>
    <p:sldId id="2419" r:id="rId23"/>
    <p:sldId id="2418" r:id="rId24"/>
    <p:sldId id="2420" r:id="rId25"/>
    <p:sldId id="2397" r:id="rId26"/>
    <p:sldId id="2421" r:id="rId27"/>
    <p:sldId id="2422" r:id="rId28"/>
    <p:sldId id="2423" r:id="rId29"/>
    <p:sldId id="2424" r:id="rId30"/>
    <p:sldId id="1986" r:id="rId31"/>
    <p:sldId id="2163" r:id="rId32"/>
    <p:sldId id="2425" r:id="rId33"/>
    <p:sldId id="2426" r:id="rId34"/>
    <p:sldId id="2427" r:id="rId35"/>
    <p:sldId id="2428" r:id="rId36"/>
    <p:sldId id="2430" r:id="rId37"/>
    <p:sldId id="1948" r:id="rId38"/>
    <p:sldId id="1894" r:id="rId39"/>
    <p:sldId id="2432" r:id="rId4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0000"/>
    <a:srgbClr val="0083E6"/>
    <a:srgbClr val="007FDE"/>
    <a:srgbClr val="960000"/>
    <a:srgbClr val="F1E061"/>
    <a:srgbClr val="F4B75E"/>
    <a:srgbClr val="CC0000"/>
    <a:srgbClr val="C5E6FF"/>
    <a:srgbClr val="00A1DA"/>
    <a:srgbClr val="AFDD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08" autoAdjust="0"/>
    <p:restoredTop sz="93697" autoAdjust="0"/>
  </p:normalViewPr>
  <p:slideViewPr>
    <p:cSldViewPr>
      <p:cViewPr>
        <p:scale>
          <a:sx n="80" d="100"/>
          <a:sy n="80" d="100"/>
        </p:scale>
        <p:origin x="-1021"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744"/>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9/7/2023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31957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309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364568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234938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63455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04127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72845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87990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02335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67835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7935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81379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91224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92695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57538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45527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338910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11047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7999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632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06809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73405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23338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08826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36</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0038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9262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9223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28169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9/7/2023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9/7/2023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9/7/2023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9/7/2023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9/7/2023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9/7/2023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9/7/2023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9/7/2023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9/7/2023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9/7/2023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9/7/2023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63</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13 September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609599" y="4267200"/>
            <a:ext cx="8095129"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Sacrificing Rights for Rewards - 9:1-27</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Strengthening Family and Fellowship</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5" y="1219200"/>
            <a:ext cx="8525436" cy="5355312"/>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Stating clearly </a:t>
            </a:r>
            <a:r>
              <a:rPr lang="en-US" sz="2400" b="1" dirty="0" smtClean="0">
                <a:latin typeface="Cambria" pitchFamily="18" charset="0"/>
              </a:rPr>
              <a:t>… He was a </a:t>
            </a:r>
            <a:r>
              <a:rPr lang="en-US" sz="2400" b="1" i="1" u="sng" dirty="0" smtClean="0">
                <a:latin typeface="Cambria" pitchFamily="18" charset="0"/>
              </a:rPr>
              <a:t>believer</a:t>
            </a:r>
            <a:r>
              <a:rPr lang="en-US" sz="2400" b="1" dirty="0" smtClean="0">
                <a:latin typeface="Cambria" pitchFamily="18" charset="0"/>
              </a:rPr>
              <a:t> freed from the Law, a handpicked </a:t>
            </a:r>
            <a:r>
              <a:rPr lang="en-US" sz="2400" b="1" i="1" u="sng" dirty="0" smtClean="0">
                <a:latin typeface="Cambria" pitchFamily="18" charset="0"/>
              </a:rPr>
              <a:t>apostle</a:t>
            </a:r>
            <a:r>
              <a:rPr lang="en-US" sz="2400" b="1" dirty="0" smtClean="0">
                <a:latin typeface="Cambria" pitchFamily="18" charset="0"/>
              </a:rPr>
              <a:t> of God, and </a:t>
            </a:r>
            <a:r>
              <a:rPr lang="en-US" sz="2400" b="1" i="1" u="sng" dirty="0" smtClean="0">
                <a:latin typeface="Cambria" pitchFamily="18" charset="0"/>
              </a:rPr>
              <a:t>eyewitness</a:t>
            </a:r>
            <a:r>
              <a:rPr lang="en-US" sz="2400" b="1" dirty="0" smtClean="0">
                <a:latin typeface="Cambria" pitchFamily="18" charset="0"/>
              </a:rPr>
              <a:t> of the resurrected Christ, and a </a:t>
            </a:r>
            <a:r>
              <a:rPr lang="en-US" sz="2400" b="1" i="1" u="sng" dirty="0" smtClean="0">
                <a:latin typeface="Cambria" pitchFamily="18" charset="0"/>
              </a:rPr>
              <a:t>laborer</a:t>
            </a:r>
            <a:r>
              <a:rPr lang="en-US" sz="2400" b="1" dirty="0" smtClean="0">
                <a:latin typeface="Cambria" pitchFamily="18" charset="0"/>
              </a:rPr>
              <a:t> who had borne fruit for the kingdom. </a:t>
            </a:r>
          </a:p>
          <a:p>
            <a:pPr indent="457200">
              <a:spcAft>
                <a:spcPts val="1200"/>
              </a:spcAft>
            </a:pPr>
            <a:r>
              <a:rPr lang="en-US" sz="2400" b="1" dirty="0" smtClean="0">
                <a:latin typeface="Cambria" pitchFamily="18" charset="0"/>
              </a:rPr>
              <a:t>No one at Corinth could argue against his credentials. </a:t>
            </a:r>
            <a:r>
              <a:rPr lang="en-US" sz="2400" b="1" dirty="0" smtClean="0">
                <a:latin typeface="Cambria" pitchFamily="18" charset="0"/>
              </a:rPr>
              <a:t> If </a:t>
            </a:r>
            <a:r>
              <a:rPr lang="en-US" sz="2400" b="1" dirty="0" smtClean="0">
                <a:latin typeface="Cambria" pitchFamily="18" charset="0"/>
              </a:rPr>
              <a:t>it had not been for Paul’s ministry in their city, they would have remained lost. </a:t>
            </a:r>
          </a:p>
          <a:p>
            <a:pPr indent="457200">
              <a:spcAft>
                <a:spcPts val="1200"/>
              </a:spcAft>
            </a:pPr>
            <a:r>
              <a:rPr lang="en-US" sz="2400" b="1" dirty="0" smtClean="0">
                <a:latin typeface="Cambria" pitchFamily="18" charset="0"/>
              </a:rPr>
              <a:t>Returning to our baseball analogy, if Paul as the manager of the team, were to pick a bat and approach the plate. </a:t>
            </a:r>
          </a:p>
          <a:p>
            <a:pPr indent="457200">
              <a:spcAft>
                <a:spcPts val="1200"/>
              </a:spcAft>
            </a:pPr>
            <a:r>
              <a:rPr lang="en-US" sz="2400" b="1" dirty="0" smtClean="0">
                <a:latin typeface="Cambria" pitchFamily="18" charset="0"/>
              </a:rPr>
              <a:t>Of all the team members, Paul had the right to do as he pleased, on that playing field, far more than </a:t>
            </a:r>
            <a:r>
              <a:rPr lang="en-US" sz="2400" b="1" dirty="0">
                <a:latin typeface="Cambria" pitchFamily="18" charset="0"/>
              </a:rPr>
              <a:t>any </a:t>
            </a:r>
            <a:r>
              <a:rPr lang="en-US" sz="2400" b="1" dirty="0" smtClean="0">
                <a:latin typeface="Cambria" pitchFamily="18" charset="0"/>
              </a:rPr>
              <a:t>members of the team </a:t>
            </a:r>
            <a:r>
              <a:rPr lang="en-US" sz="2400" b="1" dirty="0">
                <a:latin typeface="Cambria" pitchFamily="18" charset="0"/>
              </a:rPr>
              <a:t>who </a:t>
            </a:r>
            <a:r>
              <a:rPr lang="en-US" sz="2400" b="1" dirty="0" smtClean="0">
                <a:latin typeface="Cambria" pitchFamily="18" charset="0"/>
              </a:rPr>
              <a:t>were not coaches or managers.  </a:t>
            </a:r>
          </a:p>
        </p:txBody>
      </p:sp>
    </p:spTree>
    <p:extLst>
      <p:ext uri="{BB962C8B-B14F-4D97-AF65-F5344CB8AC3E}">
        <p14:creationId xmlns:p14="http://schemas.microsoft.com/office/powerpoint/2010/main" xmlns="" val="33218825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1" y="1143000"/>
            <a:ext cx="8763000" cy="547072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250" b="1" i="1" baseline="30000" dirty="0" smtClean="0">
                <a:effectLst>
                  <a:outerShdw blurRad="38100" dist="38100" dir="2700000" algn="tl">
                    <a:srgbClr val="000000">
                      <a:alpha val="43137"/>
                    </a:srgbClr>
                  </a:outerShdw>
                </a:effectLst>
                <a:latin typeface="Georgia" panose="02040502050405020303" pitchFamily="18" charset="0"/>
              </a:rPr>
              <a:t>3</a:t>
            </a:r>
            <a:r>
              <a:rPr lang="en-US" sz="2250" i="1" dirty="0" smtClean="0">
                <a:latin typeface="Georgia" panose="02040502050405020303" pitchFamily="18" charset="0"/>
              </a:rPr>
              <a:t>My </a:t>
            </a:r>
            <a:r>
              <a:rPr lang="en-US" sz="2250" i="1" dirty="0" smtClean="0">
                <a:latin typeface="Georgia" panose="02040502050405020303" pitchFamily="18" charset="0"/>
              </a:rPr>
              <a:t>defense to those who examine me is this: </a:t>
            </a:r>
            <a:r>
              <a:rPr lang="en-US" sz="2250" b="1" i="1" baseline="30000" dirty="0" smtClean="0">
                <a:effectLst>
                  <a:outerShdw blurRad="38100" dist="38100" dir="2700000" algn="tl">
                    <a:srgbClr val="000000">
                      <a:alpha val="43137"/>
                    </a:srgbClr>
                  </a:outerShdw>
                </a:effectLst>
                <a:latin typeface="Georgia" panose="02040502050405020303" pitchFamily="18" charset="0"/>
              </a:rPr>
              <a:t>4</a:t>
            </a:r>
            <a:r>
              <a:rPr lang="en-US" sz="2250" i="1" dirty="0" smtClean="0">
                <a:latin typeface="Georgia" panose="02040502050405020303" pitchFamily="18" charset="0"/>
              </a:rPr>
              <a:t>Do </a:t>
            </a:r>
            <a:r>
              <a:rPr lang="en-US" sz="2250" i="1" dirty="0" smtClean="0">
                <a:latin typeface="Georgia" panose="02040502050405020303" pitchFamily="18" charset="0"/>
              </a:rPr>
              <a:t>we have no right to eat and drink?  </a:t>
            </a:r>
            <a:r>
              <a:rPr lang="en-US" sz="2250" b="1" i="1" baseline="30000" dirty="0" smtClean="0">
                <a:effectLst>
                  <a:outerShdw blurRad="38100" dist="38100" dir="2700000" algn="tl">
                    <a:srgbClr val="000000">
                      <a:alpha val="43137"/>
                    </a:srgbClr>
                  </a:outerShdw>
                </a:effectLst>
                <a:latin typeface="Georgia" panose="02040502050405020303" pitchFamily="18" charset="0"/>
              </a:rPr>
              <a:t>5</a:t>
            </a:r>
            <a:r>
              <a:rPr lang="en-US" sz="2250" i="1" dirty="0" smtClean="0">
                <a:latin typeface="Georgia" panose="02040502050405020303" pitchFamily="18" charset="0"/>
              </a:rPr>
              <a:t>Do </a:t>
            </a:r>
            <a:r>
              <a:rPr lang="en-US" sz="2250" i="1" dirty="0" smtClean="0">
                <a:latin typeface="Georgia" panose="02040502050405020303" pitchFamily="18" charset="0"/>
              </a:rPr>
              <a:t>we have no right to take along a believing wife, as do also the other apostles, the brothers of the Lord, and Cephas?  </a:t>
            </a:r>
            <a:r>
              <a:rPr lang="en-US" sz="2250" b="1" i="1" baseline="30000" dirty="0" smtClean="0">
                <a:effectLst>
                  <a:outerShdw blurRad="38100" dist="38100" dir="2700000" algn="tl">
                    <a:srgbClr val="000000">
                      <a:alpha val="43137"/>
                    </a:srgbClr>
                  </a:outerShdw>
                </a:effectLst>
                <a:latin typeface="Georgia" panose="02040502050405020303" pitchFamily="18" charset="0"/>
              </a:rPr>
              <a:t>6</a:t>
            </a:r>
            <a:r>
              <a:rPr lang="en-US" sz="2250" i="1" dirty="0" smtClean="0">
                <a:latin typeface="Georgia" panose="02040502050405020303" pitchFamily="18" charset="0"/>
              </a:rPr>
              <a:t>Or</a:t>
            </a:r>
            <a:r>
              <a:rPr lang="en-US" sz="2250" i="1" dirty="0" smtClean="0">
                <a:latin typeface="Georgia" panose="02040502050405020303" pitchFamily="18" charset="0"/>
              </a:rPr>
              <a:t> is it only Barnabas and I who have no right to refrain from working?  </a:t>
            </a:r>
            <a:r>
              <a:rPr lang="en-US" sz="2250" b="1" i="1" baseline="30000" dirty="0" smtClean="0">
                <a:effectLst>
                  <a:outerShdw blurRad="38100" dist="38100" dir="2700000" algn="tl">
                    <a:srgbClr val="000000">
                      <a:alpha val="43137"/>
                    </a:srgbClr>
                  </a:outerShdw>
                </a:effectLst>
                <a:latin typeface="Georgia" panose="02040502050405020303" pitchFamily="18" charset="0"/>
              </a:rPr>
              <a:t>7</a:t>
            </a:r>
            <a:r>
              <a:rPr lang="en-US" sz="2250" i="1" dirty="0" smtClean="0">
                <a:latin typeface="Georgia" panose="02040502050405020303" pitchFamily="18" charset="0"/>
              </a:rPr>
              <a:t>Who </a:t>
            </a:r>
            <a:r>
              <a:rPr lang="en-US" sz="2250" i="1" dirty="0" smtClean="0">
                <a:latin typeface="Georgia" panose="02040502050405020303" pitchFamily="18" charset="0"/>
              </a:rPr>
              <a:t>ever goes to war at his own expense?  Who plants a vineyard and does not eat of its fruit?  Or who tends a flock and does not drink of the milk of the flock</a:t>
            </a:r>
            <a:r>
              <a:rPr lang="en-US" sz="2250" i="1" dirty="0" smtClean="0">
                <a:latin typeface="Georgia" panose="02040502050405020303" pitchFamily="18" charset="0"/>
              </a:rPr>
              <a:t>?  </a:t>
            </a:r>
            <a:r>
              <a:rPr lang="en-US" sz="2250" b="1" i="1" baseline="30000" dirty="0" smtClean="0">
                <a:effectLst>
                  <a:outerShdw blurRad="38100" dist="38100" dir="2700000" algn="tl">
                    <a:srgbClr val="000000">
                      <a:alpha val="43137"/>
                    </a:srgbClr>
                  </a:outerShdw>
                </a:effectLst>
                <a:latin typeface="Georgia" panose="02040502050405020303" pitchFamily="18" charset="0"/>
              </a:rPr>
              <a:t>8</a:t>
            </a:r>
            <a:r>
              <a:rPr lang="en-US" sz="2250" i="1" dirty="0" smtClean="0">
                <a:latin typeface="Georgia" panose="02040502050405020303" pitchFamily="18" charset="0"/>
              </a:rPr>
              <a:t>Do </a:t>
            </a:r>
            <a:r>
              <a:rPr lang="en-US" sz="2250" i="1" dirty="0" smtClean="0">
                <a:latin typeface="Georgia" panose="02040502050405020303" pitchFamily="18" charset="0"/>
              </a:rPr>
              <a:t>I say these things as a mere </a:t>
            </a:r>
            <a:r>
              <a:rPr lang="en-US" sz="2250" i="1" dirty="0" smtClean="0">
                <a:latin typeface="Georgia" panose="02040502050405020303" pitchFamily="18" charset="0"/>
              </a:rPr>
              <a:t>man?  Or </a:t>
            </a:r>
            <a:r>
              <a:rPr lang="en-US" sz="2250" i="1" dirty="0" smtClean="0">
                <a:latin typeface="Georgia" panose="02040502050405020303" pitchFamily="18" charset="0"/>
              </a:rPr>
              <a:t>does not the law say the same also?  </a:t>
            </a:r>
            <a:r>
              <a:rPr lang="en-US" sz="2250" b="1" i="1" baseline="30000" dirty="0" smtClean="0">
                <a:effectLst>
                  <a:outerShdw blurRad="38100" dist="38100" dir="2700000" algn="tl">
                    <a:srgbClr val="000000">
                      <a:alpha val="43137"/>
                    </a:srgbClr>
                  </a:outerShdw>
                </a:effectLst>
                <a:latin typeface="Georgia" panose="02040502050405020303" pitchFamily="18" charset="0"/>
              </a:rPr>
              <a:t>9</a:t>
            </a:r>
            <a:r>
              <a:rPr lang="en-US" sz="2250" i="1" dirty="0" smtClean="0">
                <a:latin typeface="Georgia" panose="02040502050405020303" pitchFamily="18" charset="0"/>
              </a:rPr>
              <a:t>For </a:t>
            </a:r>
            <a:r>
              <a:rPr lang="en-US" sz="2250" i="1" dirty="0" smtClean="0">
                <a:latin typeface="Georgia" panose="02040502050405020303" pitchFamily="18" charset="0"/>
              </a:rPr>
              <a:t>it is written in the law of Moses, “You shall not muzzle an ox while it treads out the grain.”  Is it oxen God is concerned about</a:t>
            </a:r>
            <a:r>
              <a:rPr lang="en-US" sz="2250" i="1" dirty="0" smtClean="0">
                <a:latin typeface="Georgia" panose="02040502050405020303" pitchFamily="18" charset="0"/>
              </a:rPr>
              <a:t>?  </a:t>
            </a:r>
            <a:r>
              <a:rPr lang="en-US" sz="2250" b="1" i="1" baseline="30000" dirty="0" smtClean="0">
                <a:effectLst>
                  <a:outerShdw blurRad="38100" dist="38100" dir="2700000" algn="tl">
                    <a:srgbClr val="000000">
                      <a:alpha val="43137"/>
                    </a:srgbClr>
                  </a:outerShdw>
                </a:effectLst>
                <a:latin typeface="Georgia" panose="02040502050405020303" pitchFamily="18" charset="0"/>
              </a:rPr>
              <a:t>10</a:t>
            </a:r>
            <a:r>
              <a:rPr lang="en-US" sz="2250" i="1" dirty="0" smtClean="0">
                <a:latin typeface="Georgia" panose="02040502050405020303" pitchFamily="18" charset="0"/>
              </a:rPr>
              <a:t>Or </a:t>
            </a:r>
            <a:r>
              <a:rPr lang="en-US" sz="2250" i="1" dirty="0" smtClean="0">
                <a:latin typeface="Georgia" panose="02040502050405020303" pitchFamily="18" charset="0"/>
              </a:rPr>
              <a:t>does He say it altogether for our sakes?  For our sakes, no doubt, this is written, that he who plows should plow in hope, and he who threshes in hope should be partaker of his hope.  </a:t>
            </a:r>
            <a:r>
              <a:rPr lang="en-US" sz="2250" b="1" i="1" baseline="30000" dirty="0" smtClean="0">
                <a:effectLst>
                  <a:outerShdw blurRad="38100" dist="38100" dir="2700000" algn="tl">
                    <a:srgbClr val="000000">
                      <a:alpha val="43137"/>
                    </a:srgbClr>
                  </a:outerShdw>
                </a:effectLst>
                <a:latin typeface="Georgia" panose="02040502050405020303" pitchFamily="18" charset="0"/>
              </a:rPr>
              <a:t>11</a:t>
            </a:r>
            <a:r>
              <a:rPr lang="en-US" sz="2250" i="1" dirty="0" smtClean="0">
                <a:latin typeface="Georgia" panose="02040502050405020303" pitchFamily="18" charset="0"/>
              </a:rPr>
              <a:t>If </a:t>
            </a:r>
            <a:r>
              <a:rPr lang="en-US" sz="2250" i="1" dirty="0" smtClean="0">
                <a:latin typeface="Georgia" panose="02040502050405020303" pitchFamily="18" charset="0"/>
              </a:rPr>
              <a:t>we have sown spiritual things for you, is it a great thing if we reap your material things?</a:t>
            </a:r>
            <a:endParaRPr lang="en-US" sz="2250" i="1" dirty="0">
              <a:latin typeface="Georgia" panose="02040502050405020303" pitchFamily="18" charset="0"/>
            </a:endParaRPr>
          </a:p>
        </p:txBody>
      </p:sp>
      <p:sp>
        <p:nvSpPr>
          <p:cNvPr id="6" name="Title 1"/>
          <p:cNvSpPr>
            <a:spLocks noGrp="1"/>
          </p:cNvSpPr>
          <p:nvPr>
            <p:ph type="title"/>
          </p:nvPr>
        </p:nvSpPr>
        <p:spPr>
          <a:xfrm>
            <a:off x="313765"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9:3-11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780855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9:3-11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200"/>
            <a:ext cx="8695765" cy="5293757"/>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Now, in order to set an example, Paul offers what he calls a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defense</a:t>
            </a:r>
            <a:r>
              <a:rPr lang="en-US" sz="2400" b="1" i="1" dirty="0" smtClean="0">
                <a:latin typeface="Cambria" pitchFamily="18" charset="0"/>
              </a:rPr>
              <a:t>”</a:t>
            </a:r>
            <a:r>
              <a:rPr lang="en-US" sz="2400" b="1" dirty="0" smtClean="0">
                <a:latin typeface="Cambria" pitchFamily="18" charset="0"/>
              </a:rPr>
              <a:t> or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apologia</a:t>
            </a:r>
            <a:r>
              <a:rPr lang="en-US" sz="2400" b="1" i="1" dirty="0">
                <a:latin typeface="Cambria" pitchFamily="18" charset="0"/>
              </a:rPr>
              <a:t>”</a:t>
            </a:r>
            <a:r>
              <a:rPr lang="en-US" sz="2400" b="1" dirty="0">
                <a:latin typeface="Cambria" pitchFamily="18" charset="0"/>
              </a:rPr>
              <a:t> </a:t>
            </a:r>
            <a:r>
              <a:rPr lang="en-US" sz="2400" b="1" dirty="0" smtClean="0">
                <a:latin typeface="Cambria" pitchFamily="18" charset="0"/>
              </a:rPr>
              <a:t>just in case some of the Corinthians might judge him or criticize him for his methods of doing ministry (</a:t>
            </a:r>
            <a:r>
              <a:rPr lang="en-US" sz="2400" b="1" dirty="0" smtClean="0">
                <a:effectLst>
                  <a:outerShdw blurRad="38100" dist="38100" dir="2700000" algn="tl">
                    <a:srgbClr val="000000">
                      <a:alpha val="43137"/>
                    </a:srgbClr>
                  </a:outerShdw>
                </a:effectLst>
                <a:latin typeface="Cambria" pitchFamily="18" charset="0"/>
              </a:rPr>
              <a:t>9:3</a:t>
            </a:r>
            <a:r>
              <a:rPr lang="en-US" sz="2400" b="1" dirty="0" smtClean="0">
                <a:latin typeface="Cambria" pitchFamily="18" charset="0"/>
              </a:rPr>
              <a:t>). </a:t>
            </a:r>
          </a:p>
          <a:p>
            <a:pPr indent="457200">
              <a:spcAft>
                <a:spcPts val="1200"/>
              </a:spcAft>
            </a:pPr>
            <a:r>
              <a:rPr lang="en-US" sz="2400" b="1" dirty="0" smtClean="0">
                <a:latin typeface="Cambria" pitchFamily="18" charset="0"/>
              </a:rPr>
              <a:t>Using this term </a:t>
            </a:r>
            <a:r>
              <a:rPr lang="en-US" sz="2400" b="1" i="1" dirty="0" smtClean="0">
                <a:latin typeface="Cambria" pitchFamily="18" charset="0"/>
              </a:rPr>
              <a:t>“defense” </a:t>
            </a:r>
            <a:r>
              <a:rPr lang="en-US" sz="2400" b="1" dirty="0" smtClean="0">
                <a:latin typeface="Cambria" pitchFamily="18" charset="0"/>
              </a:rPr>
              <a:t>or</a:t>
            </a:r>
            <a:r>
              <a:rPr lang="en-US" sz="2400" b="1" i="1" dirty="0" smtClean="0">
                <a:latin typeface="Cambria" pitchFamily="18" charset="0"/>
              </a:rPr>
              <a:t> “apologia”</a:t>
            </a:r>
            <a:r>
              <a:rPr lang="en-US" sz="2400" b="1" dirty="0" smtClean="0">
                <a:latin typeface="Cambria" pitchFamily="18" charset="0"/>
              </a:rPr>
              <a:t> which basically means to give a verbal </a:t>
            </a:r>
            <a:r>
              <a:rPr lang="en-US" sz="2400" b="1" i="1" dirty="0" smtClean="0">
                <a:latin typeface="Cambria" pitchFamily="18" charset="0"/>
              </a:rPr>
              <a:t>“answer”</a:t>
            </a:r>
            <a:r>
              <a:rPr lang="en-US" sz="2400" b="1" dirty="0" smtClean="0">
                <a:latin typeface="Cambria" pitchFamily="18" charset="0"/>
              </a:rPr>
              <a:t> or </a:t>
            </a:r>
            <a:r>
              <a:rPr lang="en-US" sz="2400" b="1" i="1" dirty="0" smtClean="0">
                <a:latin typeface="Cambria" pitchFamily="18" charset="0"/>
              </a:rPr>
              <a:t>“explanation.”</a:t>
            </a:r>
            <a:r>
              <a:rPr lang="en-US" sz="2400" b="1" dirty="0" smtClean="0">
                <a:latin typeface="Cambria" pitchFamily="18" charset="0"/>
              </a:rPr>
              <a:t> </a:t>
            </a:r>
          </a:p>
          <a:p>
            <a:pPr indent="457200">
              <a:spcAft>
                <a:spcPts val="1200"/>
              </a:spcAft>
            </a:pPr>
            <a:r>
              <a:rPr lang="en-US" sz="2400" b="1" dirty="0" smtClean="0">
                <a:latin typeface="Cambria" pitchFamily="18" charset="0"/>
              </a:rPr>
              <a:t>Paul begins to explain himself, giving the logic of his perspective on self-sacrificing ministry. </a:t>
            </a:r>
            <a:endParaRPr lang="en-US" sz="2400" b="1" dirty="0">
              <a:latin typeface="Cambria" pitchFamily="18" charset="0"/>
            </a:endParaRPr>
          </a:p>
          <a:p>
            <a:pPr indent="457200">
              <a:spcAft>
                <a:spcPts val="1200"/>
              </a:spcAft>
            </a:pPr>
            <a:r>
              <a:rPr lang="en-US" sz="2400" b="1" dirty="0" smtClean="0">
                <a:latin typeface="Cambria" pitchFamily="18" charset="0"/>
              </a:rPr>
              <a:t>Just as he previously listed his credentials, now he underlines the right that go along with his apostolic position:</a:t>
            </a:r>
          </a:p>
          <a:p>
            <a:pPr indent="457200">
              <a:spcAft>
                <a:spcPts val="1200"/>
              </a:spcAft>
            </a:pPr>
            <a:r>
              <a:rPr lang="en-US" sz="2400" b="1" dirty="0" smtClean="0">
                <a:latin typeface="Cambria" pitchFamily="18" charset="0"/>
              </a:rPr>
              <a:t>The right to sufficient food and drink (</a:t>
            </a:r>
            <a:r>
              <a:rPr lang="en-US" sz="2400" b="1" dirty="0" smtClean="0">
                <a:effectLst>
                  <a:outerShdw blurRad="38100" dist="38100" dir="2700000" algn="tl">
                    <a:srgbClr val="000000">
                      <a:alpha val="43137"/>
                    </a:srgbClr>
                  </a:outerShdw>
                </a:effectLst>
                <a:latin typeface="Cambria" pitchFamily="18" charset="0"/>
              </a:rPr>
              <a:t>9:4</a:t>
            </a:r>
            <a:r>
              <a:rPr lang="en-US" sz="2400" b="1" dirty="0" smtClean="0">
                <a:latin typeface="Cambria" pitchFamily="18" charset="0"/>
              </a:rPr>
              <a:t>). </a:t>
            </a:r>
          </a:p>
          <a:p>
            <a:pPr indent="457200">
              <a:spcAft>
                <a:spcPts val="1200"/>
              </a:spcAft>
            </a:pPr>
            <a:r>
              <a:rPr lang="en-US" sz="2400" b="1" dirty="0" smtClean="0">
                <a:latin typeface="Cambria" pitchFamily="18" charset="0"/>
              </a:rPr>
              <a:t>The right to bring a family along on ministry travel (</a:t>
            </a:r>
            <a:r>
              <a:rPr lang="en-US" sz="2400" b="1" dirty="0" smtClean="0">
                <a:effectLst>
                  <a:outerShdw blurRad="38100" dist="38100" dir="2700000" algn="tl">
                    <a:srgbClr val="000000">
                      <a:alpha val="43137"/>
                    </a:srgbClr>
                  </a:outerShdw>
                </a:effectLst>
                <a:latin typeface="Cambria" pitchFamily="18" charset="0"/>
              </a:rPr>
              <a:t>9:5</a:t>
            </a:r>
            <a:r>
              <a:rPr lang="en-US" sz="2400" b="1" dirty="0" smtClean="0">
                <a:latin typeface="Cambria" pitchFamily="18" charset="0"/>
              </a:rPr>
              <a:t>).</a:t>
            </a:r>
          </a:p>
        </p:txBody>
      </p:sp>
    </p:spTree>
    <p:extLst>
      <p:ext uri="{BB962C8B-B14F-4D97-AF65-F5344CB8AC3E}">
        <p14:creationId xmlns:p14="http://schemas.microsoft.com/office/powerpoint/2010/main" xmlns="" val="21325901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9:3-11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5" y="1295400"/>
            <a:ext cx="8525436" cy="335476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And the right to receive ministry support from those to whom he ministers (</a:t>
            </a:r>
            <a:r>
              <a:rPr lang="en-US" sz="2400" b="1" dirty="0" smtClean="0">
                <a:effectLst>
                  <a:outerShdw blurRad="38100" dist="38100" dir="2700000" algn="tl">
                    <a:srgbClr val="000000">
                      <a:alpha val="43137"/>
                    </a:srgbClr>
                  </a:outerShdw>
                </a:effectLst>
                <a:latin typeface="Cambria" pitchFamily="18" charset="0"/>
              </a:rPr>
              <a:t>9:6-11</a:t>
            </a:r>
            <a:r>
              <a:rPr lang="en-US" sz="2400" b="1" dirty="0" smtClean="0">
                <a:latin typeface="Cambria" pitchFamily="18" charset="0"/>
              </a:rPr>
              <a:t>). </a:t>
            </a:r>
          </a:p>
          <a:p>
            <a:pPr indent="457200">
              <a:spcAft>
                <a:spcPts val="1200"/>
              </a:spcAft>
            </a:pPr>
            <a:r>
              <a:rPr lang="en-US" sz="2400" b="1" dirty="0" smtClean="0">
                <a:latin typeface="Cambria" pitchFamily="18" charset="0"/>
              </a:rPr>
              <a:t>Paul explains that, as an apostle, he had the right to expect full material and financial support for himself (and a family, if he had one).  </a:t>
            </a:r>
          </a:p>
          <a:p>
            <a:pPr indent="457200">
              <a:spcAft>
                <a:spcPts val="1200"/>
              </a:spcAft>
            </a:pPr>
            <a:r>
              <a:rPr lang="en-US" sz="2400" b="1" dirty="0" smtClean="0">
                <a:latin typeface="Cambria" pitchFamily="18" charset="0"/>
              </a:rPr>
              <a:t>Stating that other ministers of the gospel, including James, Jude, and Cephas, had exercised these rights to a living wage in their apostolic ministries (</a:t>
            </a:r>
            <a:r>
              <a:rPr lang="en-US" sz="2400" b="1" dirty="0" smtClean="0">
                <a:effectLst>
                  <a:outerShdw blurRad="38100" dist="38100" dir="2700000" algn="tl">
                    <a:srgbClr val="000000">
                      <a:alpha val="43137"/>
                    </a:srgbClr>
                  </a:outerShdw>
                </a:effectLst>
                <a:latin typeface="Cambria" pitchFamily="18" charset="0"/>
              </a:rPr>
              <a:t>9:5-11</a:t>
            </a:r>
            <a:r>
              <a:rPr lang="en-US" sz="2400" b="1" dirty="0" smtClean="0">
                <a:latin typeface="Cambria" pitchFamily="18" charset="0"/>
              </a:rPr>
              <a:t>). </a:t>
            </a:r>
          </a:p>
        </p:txBody>
      </p:sp>
    </p:spTree>
    <p:extLst>
      <p:ext uri="{BB962C8B-B14F-4D97-AF65-F5344CB8AC3E}">
        <p14:creationId xmlns:p14="http://schemas.microsoft.com/office/powerpoint/2010/main" xmlns="" val="31130177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143000"/>
            <a:ext cx="8534400" cy="415498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12</a:t>
            </a:r>
            <a:r>
              <a:rPr lang="en-US" sz="2800" i="1" dirty="0" smtClean="0">
                <a:latin typeface="Georgia" panose="02040502050405020303" pitchFamily="18" charset="0"/>
              </a:rPr>
              <a:t>If </a:t>
            </a:r>
            <a:r>
              <a:rPr lang="en-US" sz="2800" i="1" dirty="0">
                <a:latin typeface="Georgia" panose="02040502050405020303" pitchFamily="18" charset="0"/>
              </a:rPr>
              <a:t>others are partakers of this right </a:t>
            </a:r>
            <a:r>
              <a:rPr lang="en-US" sz="2800" i="1" dirty="0" smtClean="0">
                <a:latin typeface="Georgia" panose="02040502050405020303" pitchFamily="18" charset="0"/>
              </a:rPr>
              <a:t>over you, are we </a:t>
            </a:r>
            <a:r>
              <a:rPr lang="en-US" sz="2800" i="1" dirty="0">
                <a:latin typeface="Georgia" panose="02040502050405020303" pitchFamily="18" charset="0"/>
              </a:rPr>
              <a:t>not even more? </a:t>
            </a:r>
            <a:r>
              <a:rPr lang="en-US" sz="2800" i="1" dirty="0" smtClean="0">
                <a:latin typeface="Georgia" panose="02040502050405020303" pitchFamily="18" charset="0"/>
              </a:rPr>
              <a:t> Nevertheless </a:t>
            </a:r>
            <a:r>
              <a:rPr lang="en-US" sz="2800" i="1" dirty="0">
                <a:latin typeface="Georgia" panose="02040502050405020303" pitchFamily="18" charset="0"/>
              </a:rPr>
              <a:t>we have not used this right, but endure all things lest we hinder the gospel of Christ.  </a:t>
            </a:r>
            <a:r>
              <a:rPr lang="en-US" sz="2800" b="1" i="1" baseline="30000" dirty="0" smtClean="0">
                <a:effectLst>
                  <a:outerShdw blurRad="38100" dist="38100" dir="2700000" algn="tl">
                    <a:srgbClr val="000000">
                      <a:alpha val="43137"/>
                    </a:srgbClr>
                  </a:outerShdw>
                </a:effectLst>
                <a:latin typeface="Georgia" panose="02040502050405020303" pitchFamily="18" charset="0"/>
              </a:rPr>
              <a:t>13</a:t>
            </a:r>
            <a:r>
              <a:rPr lang="en-US" sz="2800" i="1" dirty="0" smtClean="0">
                <a:latin typeface="Georgia" panose="02040502050405020303" pitchFamily="18" charset="0"/>
              </a:rPr>
              <a:t>Do </a:t>
            </a:r>
            <a:r>
              <a:rPr lang="en-US" sz="2800" i="1" dirty="0">
                <a:latin typeface="Georgia" panose="02040502050405020303" pitchFamily="18" charset="0"/>
              </a:rPr>
              <a:t>you not know that those who minister the holy things eat of the things of the temple, and those who serve at the altar partake of the offerings of the altar?  </a:t>
            </a:r>
            <a:r>
              <a:rPr lang="en-US" sz="2800" b="1" i="1" baseline="30000" dirty="0" smtClean="0">
                <a:effectLst>
                  <a:outerShdw blurRad="38100" dist="38100" dir="2700000" algn="tl">
                    <a:srgbClr val="000000">
                      <a:alpha val="43137"/>
                    </a:srgbClr>
                  </a:outerShdw>
                </a:effectLst>
                <a:latin typeface="Georgia" panose="02040502050405020303" pitchFamily="18" charset="0"/>
              </a:rPr>
              <a:t>14</a:t>
            </a:r>
            <a:r>
              <a:rPr lang="en-US" sz="2800" i="1" dirty="0" smtClean="0">
                <a:latin typeface="Georgia" panose="02040502050405020303" pitchFamily="18" charset="0"/>
              </a:rPr>
              <a:t>Even </a:t>
            </a:r>
            <a:r>
              <a:rPr lang="en-US" sz="2800" i="1" dirty="0">
                <a:latin typeface="Georgia" panose="02040502050405020303" pitchFamily="18" charset="0"/>
              </a:rPr>
              <a:t>so the Lord </a:t>
            </a:r>
            <a:r>
              <a:rPr lang="en-US" sz="2800" i="1" dirty="0" smtClean="0">
                <a:latin typeface="Georgia" panose="02040502050405020303" pitchFamily="18" charset="0"/>
              </a:rPr>
              <a:t>has commanded that </a:t>
            </a:r>
            <a:r>
              <a:rPr lang="en-US" sz="2800" i="1" dirty="0">
                <a:latin typeface="Georgia" panose="02040502050405020303" pitchFamily="18" charset="0"/>
              </a:rPr>
              <a:t>those who preach the gospel should live from the gospel.</a:t>
            </a:r>
          </a:p>
        </p:txBody>
      </p:sp>
      <p:sp>
        <p:nvSpPr>
          <p:cNvPr id="6" name="Title 1"/>
          <p:cNvSpPr>
            <a:spLocks noGrp="1"/>
          </p:cNvSpPr>
          <p:nvPr>
            <p:ph type="title"/>
          </p:nvPr>
        </p:nvSpPr>
        <p:spPr>
          <a:xfrm>
            <a:off x="313765"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9:12-14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081219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9:12-14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066800"/>
            <a:ext cx="8610601"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Referring to the Old Testament, Paul reminds the Corinthians that the priest were granted the right to eat some of the sacrifice of the alter (9:13).</a:t>
            </a:r>
          </a:p>
          <a:p>
            <a:pPr indent="457200">
              <a:spcAft>
                <a:spcPts val="1200"/>
              </a:spcAft>
            </a:pPr>
            <a:r>
              <a:rPr lang="en-US" sz="2400" b="1" dirty="0" smtClean="0">
                <a:latin typeface="Cambria" pitchFamily="18" charset="0"/>
              </a:rPr>
              <a:t>The Lord desires that those who preach the gospel earn their living through the offerings of those to whom they minister (9:14).  </a:t>
            </a:r>
          </a:p>
          <a:p>
            <a:pPr indent="457200">
              <a:spcAft>
                <a:spcPts val="1200"/>
              </a:spcAft>
            </a:pPr>
            <a:r>
              <a:rPr lang="en-US" sz="2400" b="1" dirty="0" smtClean="0">
                <a:latin typeface="Cambria" pitchFamily="18" charset="0"/>
              </a:rPr>
              <a:t>While Paul himself was fully entitled to exercise these rights, he voluntarily chose to sacrifice them.  Opting instead to “</a:t>
            </a:r>
            <a:r>
              <a:rPr lang="en-US" sz="2400" b="1" i="1" dirty="0" smtClean="0">
                <a:latin typeface="Cambria" pitchFamily="18" charset="0"/>
              </a:rPr>
              <a:t>endure all things</a:t>
            </a:r>
            <a:r>
              <a:rPr lang="en-US" sz="2400" b="1" dirty="0" smtClean="0">
                <a:latin typeface="Cambria" pitchFamily="18" charset="0"/>
              </a:rPr>
              <a:t>” so that he would not cause any “</a:t>
            </a:r>
            <a:r>
              <a:rPr lang="en-US" sz="2400" b="1" i="1" dirty="0" smtClean="0">
                <a:latin typeface="Cambria" pitchFamily="18" charset="0"/>
              </a:rPr>
              <a:t>hindrance to the gospel of Jesus Christ</a:t>
            </a:r>
            <a:r>
              <a:rPr lang="en-US" sz="2400" b="1" dirty="0" smtClean="0">
                <a:latin typeface="Cambria" pitchFamily="18" charset="0"/>
              </a:rPr>
              <a:t>” (9:12). </a:t>
            </a:r>
          </a:p>
          <a:p>
            <a:pPr indent="457200">
              <a:spcAft>
                <a:spcPts val="1200"/>
              </a:spcAft>
            </a:pPr>
            <a:r>
              <a:rPr lang="en-US" sz="2400" b="1" dirty="0" smtClean="0">
                <a:latin typeface="Cambria" pitchFamily="18" charset="0"/>
              </a:rPr>
              <a:t>How would Paul’s acceptance of ministry support place an obstacle in the path of the Corinthians acceptance of the gospel?  </a:t>
            </a:r>
          </a:p>
        </p:txBody>
      </p:sp>
    </p:spTree>
    <p:extLst>
      <p:ext uri="{BB962C8B-B14F-4D97-AF65-F5344CB8AC3E}">
        <p14:creationId xmlns:p14="http://schemas.microsoft.com/office/powerpoint/2010/main" xmlns="" val="32865526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9:12-14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219200"/>
            <a:ext cx="8610601"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world in which Paul ministered has been overrun by charlatans, opportunists, and soothsayers who were </a:t>
            </a:r>
            <a:r>
              <a:rPr lang="en-US" sz="2400" b="1" i="1" dirty="0" smtClean="0">
                <a:latin typeface="Cambria" pitchFamily="18" charset="0"/>
              </a:rPr>
              <a:t>“in it for the money.”</a:t>
            </a:r>
          </a:p>
          <a:p>
            <a:pPr indent="457200">
              <a:spcAft>
                <a:spcPts val="1200"/>
              </a:spcAft>
            </a:pPr>
            <a:r>
              <a:rPr lang="en-US" sz="2400" b="1" dirty="0" smtClean="0">
                <a:latin typeface="Cambria" pitchFamily="18" charset="0"/>
              </a:rPr>
              <a:t>The market was flooded with all kinds of philosophical and religious claims, each peddled by teachers who wanted to be paid for access to their enlightened ideas. </a:t>
            </a:r>
          </a:p>
          <a:p>
            <a:pPr indent="457200">
              <a:spcAft>
                <a:spcPts val="1200"/>
              </a:spcAft>
            </a:pPr>
            <a:r>
              <a:rPr lang="en-US" sz="2400" b="1" dirty="0" smtClean="0">
                <a:latin typeface="Cambria" pitchFamily="18" charset="0"/>
              </a:rPr>
              <a:t>If Paul had stepped into Corinth taking up a love offering every time he preached his message, the good news of Jesus Christ would have been immediately associated with the fakes. </a:t>
            </a:r>
          </a:p>
          <a:p>
            <a:pPr indent="457200">
              <a:spcAft>
                <a:spcPts val="1200"/>
              </a:spcAft>
            </a:pPr>
            <a:r>
              <a:rPr lang="en-US" sz="2400" b="1" dirty="0" smtClean="0">
                <a:latin typeface="Cambria" pitchFamily="18" charset="0"/>
              </a:rPr>
              <a:t>Paul was determined that his hands would stay clean so he would not allow anything in his life, even his rights, to contradict the message of the gospel.</a:t>
            </a:r>
          </a:p>
        </p:txBody>
      </p:sp>
    </p:spTree>
    <p:extLst>
      <p:ext uri="{BB962C8B-B14F-4D97-AF65-F5344CB8AC3E}">
        <p14:creationId xmlns:p14="http://schemas.microsoft.com/office/powerpoint/2010/main" xmlns="" val="6901879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8418" y="1295400"/>
            <a:ext cx="8637494" cy="544764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i="1" baseline="30000" dirty="0" smtClean="0">
                <a:effectLst>
                  <a:outerShdw blurRad="38100" dist="38100" dir="2700000" algn="tl">
                    <a:srgbClr val="000000">
                      <a:alpha val="43137"/>
                    </a:srgbClr>
                  </a:outerShdw>
                </a:effectLst>
                <a:latin typeface="Georgia" panose="02040502050405020303" pitchFamily="18" charset="0"/>
              </a:rPr>
              <a:t>15</a:t>
            </a:r>
            <a:r>
              <a:rPr lang="en-US" sz="2700" i="1" dirty="0" smtClean="0">
                <a:latin typeface="Georgia" panose="02040502050405020303" pitchFamily="18" charset="0"/>
              </a:rPr>
              <a:t>But</a:t>
            </a:r>
            <a:r>
              <a:rPr lang="en-US" sz="2700" i="1" dirty="0">
                <a:latin typeface="Georgia" panose="02040502050405020303" pitchFamily="18" charset="0"/>
              </a:rPr>
              <a:t> I have used none of these things, nor have I written these things that it should be done so to me; for it would be better for me to die than that anyone should make my boasting void.  </a:t>
            </a:r>
            <a:r>
              <a:rPr lang="en-US" sz="2700" b="1" i="1" baseline="30000" dirty="0" smtClean="0">
                <a:effectLst>
                  <a:outerShdw blurRad="38100" dist="38100" dir="2700000" algn="tl">
                    <a:srgbClr val="000000">
                      <a:alpha val="43137"/>
                    </a:srgbClr>
                  </a:outerShdw>
                </a:effectLst>
                <a:latin typeface="Georgia" panose="02040502050405020303" pitchFamily="18" charset="0"/>
              </a:rPr>
              <a:t>16</a:t>
            </a:r>
            <a:r>
              <a:rPr lang="en-US" sz="2700" i="1" dirty="0" smtClean="0">
                <a:latin typeface="Georgia" panose="02040502050405020303" pitchFamily="18" charset="0"/>
              </a:rPr>
              <a:t>For </a:t>
            </a:r>
            <a:r>
              <a:rPr lang="en-US" sz="2700" i="1" dirty="0">
                <a:latin typeface="Georgia" panose="02040502050405020303" pitchFamily="18" charset="0"/>
              </a:rPr>
              <a:t>if I preach the gospel, I have nothing to boast of, for necessity is laid upon me; yes, woe is me if I do not preach the gospel!  </a:t>
            </a:r>
            <a:r>
              <a:rPr lang="en-US" sz="2700" b="1" i="1" baseline="30000" dirty="0" smtClean="0">
                <a:effectLst>
                  <a:outerShdw blurRad="38100" dist="38100" dir="2700000" algn="tl">
                    <a:srgbClr val="000000">
                      <a:alpha val="43137"/>
                    </a:srgbClr>
                  </a:outerShdw>
                </a:effectLst>
                <a:latin typeface="Georgia" panose="02040502050405020303" pitchFamily="18" charset="0"/>
              </a:rPr>
              <a:t>17</a:t>
            </a:r>
            <a:r>
              <a:rPr lang="en-US" sz="2700" i="1" dirty="0" smtClean="0">
                <a:latin typeface="Georgia" panose="02040502050405020303" pitchFamily="18" charset="0"/>
              </a:rPr>
              <a:t>For </a:t>
            </a:r>
            <a:r>
              <a:rPr lang="en-US" sz="2700" i="1" dirty="0">
                <a:latin typeface="Georgia" panose="02040502050405020303" pitchFamily="18" charset="0"/>
              </a:rPr>
              <a:t>if I do this willingly, I have a reward; but if against my will, I have been entrusted with a stewardship.  </a:t>
            </a:r>
            <a:r>
              <a:rPr lang="en-US" sz="2700" b="1" i="1" baseline="30000" dirty="0" smtClean="0">
                <a:effectLst>
                  <a:outerShdw blurRad="38100" dist="38100" dir="2700000" algn="tl">
                    <a:srgbClr val="000000">
                      <a:alpha val="43137"/>
                    </a:srgbClr>
                  </a:outerShdw>
                </a:effectLst>
                <a:latin typeface="Georgia" panose="02040502050405020303" pitchFamily="18" charset="0"/>
              </a:rPr>
              <a:t>18</a:t>
            </a:r>
            <a:r>
              <a:rPr lang="en-US" sz="2700" i="1" dirty="0" smtClean="0">
                <a:latin typeface="Georgia" panose="02040502050405020303" pitchFamily="18" charset="0"/>
              </a:rPr>
              <a:t>What </a:t>
            </a:r>
            <a:r>
              <a:rPr lang="en-US" sz="2700" i="1" dirty="0">
                <a:latin typeface="Georgia" panose="02040502050405020303" pitchFamily="18" charset="0"/>
              </a:rPr>
              <a:t>is my reward then? That when I preach the gospel, I may present the gospel </a:t>
            </a:r>
            <a:r>
              <a:rPr lang="en-US" sz="2700" i="1" dirty="0" smtClean="0">
                <a:latin typeface="Georgia" panose="02040502050405020303" pitchFamily="18" charset="0"/>
              </a:rPr>
              <a:t>of Christ </a:t>
            </a:r>
            <a:r>
              <a:rPr lang="en-US" sz="2700" i="1" dirty="0">
                <a:latin typeface="Georgia" panose="02040502050405020303" pitchFamily="18" charset="0"/>
              </a:rPr>
              <a:t>without charge, that I may not abuse my authority in the gospel.</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9:15-18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561266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9:15-18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219200"/>
            <a:ext cx="8610601"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Even though Paul had the right to earn a living from the gospel ministry, he wisely chose to surrender this for a greater good. </a:t>
            </a:r>
          </a:p>
          <a:p>
            <a:pPr indent="457200">
              <a:spcAft>
                <a:spcPts val="1200"/>
              </a:spcAft>
            </a:pPr>
            <a:r>
              <a:rPr lang="en-US" sz="2400" b="1" dirty="0" smtClean="0">
                <a:latin typeface="Cambria" pitchFamily="18" charset="0"/>
              </a:rPr>
              <a:t>By doing this, Paul was able to prove through his lifestyle that he was completely sold to the gospel. </a:t>
            </a:r>
            <a:r>
              <a:rPr lang="en-US" sz="2400" b="1" dirty="0" smtClean="0">
                <a:latin typeface="Cambria" pitchFamily="18" charset="0"/>
              </a:rPr>
              <a:t> That</a:t>
            </a:r>
            <a:r>
              <a:rPr lang="en-US" sz="2400" b="1" dirty="0" smtClean="0">
                <a:latin typeface="Cambria" pitchFamily="18" charset="0"/>
              </a:rPr>
              <a:t>, the gospel itself was enough to compel him to preach (</a:t>
            </a:r>
            <a:r>
              <a:rPr lang="en-US" sz="2400" b="1" dirty="0" smtClean="0">
                <a:effectLst>
                  <a:outerShdw blurRad="38100" dist="38100" dir="2700000" algn="tl">
                    <a:srgbClr val="000000">
                      <a:alpha val="43137"/>
                    </a:srgbClr>
                  </a:outerShdw>
                </a:effectLst>
                <a:latin typeface="Cambria" pitchFamily="18" charset="0"/>
              </a:rPr>
              <a:t>9:16</a:t>
            </a:r>
            <a:r>
              <a:rPr lang="en-US" sz="2400" b="1" dirty="0" smtClean="0">
                <a:latin typeface="Cambria" pitchFamily="18" charset="0"/>
              </a:rPr>
              <a:t>). </a:t>
            </a:r>
          </a:p>
          <a:p>
            <a:pPr indent="457200">
              <a:spcAft>
                <a:spcPts val="1200"/>
              </a:spcAft>
            </a:pPr>
            <a:r>
              <a:rPr lang="en-US" sz="2400" b="1" dirty="0" smtClean="0">
                <a:latin typeface="Cambria" pitchFamily="18" charset="0"/>
              </a:rPr>
              <a:t>Paul needed no praise and honor, no applause from his audience, and definitely no </a:t>
            </a:r>
            <a:r>
              <a:rPr lang="en-US" sz="2400" b="1" dirty="0" smtClean="0">
                <a:latin typeface="Cambria" pitchFamily="18" charset="0"/>
              </a:rPr>
              <a:t>remuneration.  He </a:t>
            </a:r>
            <a:r>
              <a:rPr lang="en-US" sz="2400" b="1" dirty="0" smtClean="0">
                <a:latin typeface="Cambria" pitchFamily="18" charset="0"/>
              </a:rPr>
              <a:t>said if he didn’t preach the gospel he would be miserable (</a:t>
            </a:r>
            <a:r>
              <a:rPr lang="en-US" sz="2400" b="1" dirty="0" smtClean="0">
                <a:effectLst>
                  <a:outerShdw blurRad="38100" dist="38100" dir="2700000" algn="tl">
                    <a:srgbClr val="000000">
                      <a:alpha val="43137"/>
                    </a:srgbClr>
                  </a:outerShdw>
                </a:effectLst>
                <a:latin typeface="Cambria" pitchFamily="18" charset="0"/>
              </a:rPr>
              <a:t>9:16</a:t>
            </a:r>
            <a:r>
              <a:rPr lang="en-US" sz="2400" b="1" dirty="0" smtClean="0">
                <a:latin typeface="Cambria" pitchFamily="18" charset="0"/>
              </a:rPr>
              <a:t>).</a:t>
            </a:r>
          </a:p>
          <a:p>
            <a:pPr indent="457200">
              <a:spcAft>
                <a:spcPts val="1200"/>
              </a:spcAft>
            </a:pPr>
            <a:r>
              <a:rPr lang="en-US" sz="2400" b="1" dirty="0" smtClean="0">
                <a:latin typeface="Cambria" pitchFamily="18" charset="0"/>
              </a:rPr>
              <a:t>For Paul ministry wasn’t an unwanted burden, he had voluntarily enlisted by his own free will, surrendering his life – and his rights – to full-time service of the gospel (</a:t>
            </a:r>
            <a:r>
              <a:rPr lang="en-US" sz="2400" b="1" dirty="0" smtClean="0">
                <a:effectLst>
                  <a:outerShdw blurRad="38100" dist="38100" dir="2700000" algn="tl">
                    <a:srgbClr val="000000">
                      <a:alpha val="43137"/>
                    </a:srgbClr>
                  </a:outerShdw>
                </a:effectLst>
                <a:latin typeface="Cambria" pitchFamily="18" charset="0"/>
              </a:rPr>
              <a:t>9:17</a:t>
            </a:r>
            <a:r>
              <a:rPr lang="en-US" sz="2400" b="1" dirty="0" smtClean="0">
                <a:latin typeface="Cambria" pitchFamily="18" charset="0"/>
              </a:rPr>
              <a:t>).</a:t>
            </a:r>
          </a:p>
        </p:txBody>
      </p:sp>
    </p:spTree>
    <p:extLst>
      <p:ext uri="{BB962C8B-B14F-4D97-AF65-F5344CB8AC3E}">
        <p14:creationId xmlns:p14="http://schemas.microsoft.com/office/powerpoint/2010/main" xmlns="" val="13839947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9:15-18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5" y="1219200"/>
            <a:ext cx="8525435"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was so willing and eager to preach the gospel that he saw the privilege as a reward in and of itself: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What then is my reward? </a:t>
            </a:r>
            <a:r>
              <a:rPr lang="en-US" sz="2400" b="1" i="1" dirty="0" smtClean="0">
                <a:effectLst>
                  <a:outerShdw blurRad="38100" dist="38100" dir="2700000" algn="tl">
                    <a:srgbClr val="000000">
                      <a:alpha val="43137"/>
                    </a:srgbClr>
                  </a:outerShdw>
                </a:effectLst>
                <a:latin typeface="Cambria" pitchFamily="18" charset="0"/>
              </a:rPr>
              <a:t> That</a:t>
            </a:r>
            <a:r>
              <a:rPr lang="en-US" sz="2400" b="1" i="1" dirty="0" smtClean="0">
                <a:effectLst>
                  <a:outerShdw blurRad="38100" dist="38100" dir="2700000" algn="tl">
                    <a:srgbClr val="000000">
                      <a:alpha val="43137"/>
                    </a:srgbClr>
                  </a:outerShdw>
                </a:effectLst>
                <a:latin typeface="Cambria" pitchFamily="18" charset="0"/>
              </a:rPr>
              <a:t>, when I preach the gospel, I may offer the gospel without charge, so as not to make full use of my right in the gospel</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9:18</a:t>
            </a:r>
            <a:r>
              <a:rPr lang="en-US" sz="2400" b="1" dirty="0" smtClean="0">
                <a:latin typeface="Cambria" pitchFamily="18" charset="0"/>
              </a:rPr>
              <a:t>).</a:t>
            </a:r>
          </a:p>
          <a:p>
            <a:pPr indent="457200">
              <a:spcAft>
                <a:spcPts val="1200"/>
              </a:spcAft>
            </a:pPr>
            <a:r>
              <a:rPr lang="en-US" sz="2400" b="1" dirty="0" smtClean="0">
                <a:latin typeface="Cambria" pitchFamily="18" charset="0"/>
              </a:rPr>
              <a:t>Paul’s </a:t>
            </a:r>
            <a:r>
              <a:rPr lang="en-US" sz="2400" b="1" dirty="0" smtClean="0">
                <a:latin typeface="Cambria" pitchFamily="18" charset="0"/>
              </a:rPr>
              <a:t>words </a:t>
            </a:r>
            <a:r>
              <a:rPr lang="en-US" sz="2400" b="1" dirty="0" smtClean="0">
                <a:latin typeface="Cambria" pitchFamily="18" charset="0"/>
              </a:rPr>
              <a:t>here were not intended to fill the Corinthians eyes with awe as the people considered Paul’s altruistic approach to life. </a:t>
            </a:r>
          </a:p>
          <a:p>
            <a:pPr indent="457200">
              <a:spcAft>
                <a:spcPts val="1200"/>
              </a:spcAft>
            </a:pPr>
            <a:r>
              <a:rPr lang="en-US" sz="2400" b="1" dirty="0" smtClean="0">
                <a:latin typeface="Cambria" pitchFamily="18" charset="0"/>
              </a:rPr>
              <a:t>They were meant to instill needed guilt in those who had arrogantly asserted their rights over others</a:t>
            </a:r>
            <a:r>
              <a:rPr lang="en-US" sz="2400" b="1" dirty="0" smtClean="0">
                <a:latin typeface="Cambria" pitchFamily="18" charset="0"/>
              </a:rPr>
              <a:t>.  </a:t>
            </a:r>
            <a:r>
              <a:rPr lang="en-US" sz="2400" b="1" dirty="0" smtClean="0">
                <a:latin typeface="Cambria" pitchFamily="18" charset="0"/>
              </a:rPr>
              <a:t>In a church renowned for its </a:t>
            </a:r>
            <a:r>
              <a:rPr lang="en-US" sz="2400" b="1" i="1" u="sng" dirty="0" smtClean="0">
                <a:latin typeface="Cambria" pitchFamily="18" charset="0"/>
              </a:rPr>
              <a:t>selfishness</a:t>
            </a:r>
            <a:r>
              <a:rPr lang="en-US" sz="2400" b="1" dirty="0" smtClean="0">
                <a:latin typeface="Cambria" pitchFamily="18" charset="0"/>
              </a:rPr>
              <a:t>, Paul’s contrasting example of </a:t>
            </a:r>
            <a:r>
              <a:rPr lang="en-US" sz="2400" b="1" i="1" u="sng" dirty="0" smtClean="0">
                <a:latin typeface="Cambria" pitchFamily="18" charset="0"/>
              </a:rPr>
              <a:t>selflessness</a:t>
            </a:r>
            <a:r>
              <a:rPr lang="en-US" sz="2400" b="1" dirty="0" smtClean="0">
                <a:latin typeface="Cambria" pitchFamily="18" charset="0"/>
              </a:rPr>
              <a:t> would have shocked those who had the eyes to see.  </a:t>
            </a:r>
          </a:p>
        </p:txBody>
      </p:sp>
    </p:spTree>
    <p:extLst>
      <p:ext uri="{BB962C8B-B14F-4D97-AF65-F5344CB8AC3E}">
        <p14:creationId xmlns:p14="http://schemas.microsoft.com/office/powerpoint/2010/main" xmlns="" val="8685223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003300"/>
            <a:ext cx="8619565" cy="5539978"/>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As </a:t>
            </a:r>
            <a:r>
              <a:rPr lang="en-US" sz="2350" b="1" dirty="0">
                <a:latin typeface="Cambria" panose="02040503050406030204" pitchFamily="18" charset="0"/>
                <a:ea typeface="Cambria" panose="02040503050406030204" pitchFamily="18" charset="0"/>
              </a:rPr>
              <a:t>we continue our </a:t>
            </a:r>
            <a:r>
              <a:rPr lang="en-US" sz="2350" b="1" dirty="0" smtClean="0">
                <a:latin typeface="Cambria" panose="02040503050406030204" pitchFamily="18" charset="0"/>
                <a:ea typeface="Cambria" panose="02040503050406030204" pitchFamily="18" charset="0"/>
              </a:rPr>
              <a:t>study in First</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a:t>
            </a:r>
            <a:r>
              <a:rPr lang="en-US" sz="2350" b="1" dirty="0">
                <a:latin typeface="Cambria" panose="02040503050406030204" pitchFamily="18" charset="0"/>
                <a:ea typeface="Cambria" panose="02040503050406030204" pitchFamily="18" charset="0"/>
              </a:rPr>
              <a:t>we are </a:t>
            </a:r>
            <a:r>
              <a:rPr lang="en-US" sz="2350" b="1" dirty="0" smtClean="0">
                <a:latin typeface="Cambria" panose="02040503050406030204" pitchFamily="18" charset="0"/>
                <a:ea typeface="Cambria" panose="02040503050406030204" pitchFamily="18" charset="0"/>
              </a:rPr>
              <a:t>reminded </a:t>
            </a:r>
            <a:r>
              <a:rPr lang="en-US" sz="2350" b="1" dirty="0">
                <a:latin typeface="Cambria" panose="02040503050406030204" pitchFamily="18" charset="0"/>
                <a:ea typeface="Cambria" panose="02040503050406030204" pitchFamily="18" charset="0"/>
              </a:rPr>
              <a:t>that the </a:t>
            </a:r>
            <a:r>
              <a:rPr lang="en-US" sz="2350" b="1" dirty="0" smtClean="0">
                <a:latin typeface="Cambria" panose="02040503050406030204" pitchFamily="18" charset="0"/>
                <a:ea typeface="Cambria" panose="02040503050406030204" pitchFamily="18" charset="0"/>
              </a:rPr>
              <a:t>theme of this </a:t>
            </a:r>
            <a:r>
              <a:rPr lang="en-US" sz="2350" b="1" dirty="0">
                <a:latin typeface="Cambria" panose="02040503050406030204" pitchFamily="18" charset="0"/>
                <a:ea typeface="Cambria" panose="02040503050406030204" pitchFamily="18" charset="0"/>
              </a:rPr>
              <a:t>letter </a:t>
            </a:r>
            <a:r>
              <a:rPr lang="en-US" sz="2350" b="1" dirty="0" smtClean="0">
                <a:latin typeface="Cambria" panose="02040503050406030204" pitchFamily="18" charset="0"/>
                <a:ea typeface="Cambria" panose="02040503050406030204" pitchFamily="18" charset="0"/>
              </a:rPr>
              <a:t>revolves around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350" b="1" dirty="0">
                <a:latin typeface="Cambria" panose="02040503050406030204" pitchFamily="18" charset="0"/>
                <a:ea typeface="Cambria" panose="02040503050406030204" pitchFamily="18" charset="0"/>
              </a:rPr>
              <a:t>in </a:t>
            </a:r>
            <a:r>
              <a:rPr lang="en-US" sz="2350" b="1" dirty="0" smtClean="0">
                <a:latin typeface="Cambria" panose="02040503050406030204" pitchFamily="18" charset="0"/>
                <a:ea typeface="Cambria" panose="02040503050406030204" pitchFamily="18" charset="0"/>
              </a:rPr>
              <a:t>the </a:t>
            </a:r>
            <a:r>
              <a:rPr lang="en-US" sz="2350" b="1" dirty="0">
                <a:latin typeface="Cambria" panose="02040503050406030204" pitchFamily="18" charset="0"/>
                <a:ea typeface="Cambria" panose="02040503050406030204" pitchFamily="18" charset="0"/>
              </a:rPr>
              <a:t>local church and how it influences </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a:t>
            </a:r>
            <a:r>
              <a:rPr lang="en-US" sz="2350" b="1" dirty="0" smtClean="0">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a:t>
            </a:r>
            <a:endParaRPr lang="en-US" sz="235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350" b="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Remember, the overarching issue in </a:t>
            </a:r>
            <a:r>
              <a:rPr lang="en-US" sz="2350" b="1" dirty="0">
                <a:latin typeface="Cambria" panose="02040503050406030204" pitchFamily="18" charset="0"/>
                <a:ea typeface="Cambria" panose="02040503050406030204" pitchFamily="18" charset="0"/>
              </a:rPr>
              <a:t>the church at Corinth is </a:t>
            </a:r>
            <a:r>
              <a:rPr lang="en-US" sz="2350" b="1" i="1" dirty="0">
                <a:latin typeface="Cambria" panose="02040503050406030204" pitchFamily="18" charset="0"/>
                <a:ea typeface="Cambria" panose="02040503050406030204" pitchFamily="18" charset="0"/>
              </a:rPr>
              <a:t>“</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 the </a:t>
            </a:r>
            <a:r>
              <a:rPr lang="en-US" sz="2350" b="1" dirty="0">
                <a:latin typeface="Cambria" panose="02040503050406030204" pitchFamily="18" charset="0"/>
                <a:ea typeface="Cambria" panose="02040503050406030204" pitchFamily="18" charset="0"/>
              </a:rPr>
              <a:t>development </a:t>
            </a:r>
            <a:r>
              <a:rPr lang="en-US" sz="2350" b="1" dirty="0" smtClean="0">
                <a:latin typeface="Cambria" panose="02040503050406030204" pitchFamily="18" charset="0"/>
                <a:ea typeface="Cambria" panose="02040503050406030204" pitchFamily="18" charset="0"/>
              </a:rPr>
              <a:t> of </a:t>
            </a:r>
            <a:r>
              <a:rPr lang="en-US" sz="2350" b="1" dirty="0">
                <a:latin typeface="Cambria" panose="02040503050406030204" pitchFamily="18" charset="0"/>
                <a:ea typeface="Cambria" panose="02040503050406030204" pitchFamily="18" charset="0"/>
              </a:rPr>
              <a:t>Holy character and the application of Christian principles and discipline on an individual and corporate level</a:t>
            </a:r>
            <a:r>
              <a:rPr lang="en-US" sz="2350" b="1" dirty="0" smtClean="0">
                <a:latin typeface="Cambria" panose="02040503050406030204" pitchFamily="18" charset="0"/>
                <a:ea typeface="Cambria" panose="02040503050406030204" pitchFamily="18" charset="0"/>
              </a:rPr>
              <a:t>.  So the corrective in this letter is </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350" b="1" dirty="0">
                <a:latin typeface="Cambria" panose="02040503050406030204" pitchFamily="18" charset="0"/>
                <a:ea typeface="Cambria" panose="02040503050406030204" pitchFamily="18" charset="0"/>
              </a:rPr>
              <a:t> rather than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350" b="1" i="1" dirty="0" smtClean="0">
                <a:latin typeface="Cambria" panose="02040503050406030204" pitchFamily="18" charset="0"/>
                <a:ea typeface="Cambria" panose="02040503050406030204" pitchFamily="18" charset="0"/>
              </a:rPr>
              <a:t>.</a:t>
            </a:r>
            <a:endParaRPr lang="en-US" sz="2350" b="1" dirty="0" smtClean="0">
              <a:latin typeface="Cambria" panose="02040503050406030204" pitchFamily="18" charset="0"/>
              <a:ea typeface="Cambria" panose="02040503050406030204" pitchFamily="18" charset="0"/>
            </a:endParaRPr>
          </a:p>
          <a:p>
            <a:pPr>
              <a:tabLst>
                <a:tab pos="457200" algn="l"/>
              </a:tabLst>
            </a:pPr>
            <a:endParaRPr lang="en-US" sz="12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350"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In this lesson </a:t>
            </a:r>
            <a:r>
              <a:rPr lang="en-US" sz="2350" b="1" dirty="0" err="1" smtClean="0">
                <a:latin typeface="Cambria" panose="02040503050406030204" pitchFamily="18" charset="0"/>
                <a:ea typeface="Cambria" panose="02040503050406030204" pitchFamily="18" charset="0"/>
              </a:rPr>
              <a:t>from</a:t>
            </a:r>
            <a:r>
              <a:rPr lang="en-US" sz="2350" b="1" i="1" dirty="0" err="1" smtClean="0">
                <a:latin typeface="Cambria" panose="02040503050406030204" pitchFamily="18" charset="0"/>
                <a:ea typeface="Cambria" panose="02040503050406030204" pitchFamily="18" charset="0"/>
              </a:rPr>
              <a:t>“</a:t>
            </a:r>
            <a:r>
              <a:rPr lang="en-US" sz="235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Strengthening</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Family and Fellowship</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Paul prioritizes the spread of the gospel above personal rights and comforts, using himself as an example, challenges us to consider our motivations for ministry, our willingness  to adapt, and our commitment to run the race of faith. </a:t>
            </a:r>
            <a:endParaRPr lang="en-US" sz="235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3973765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5837" y="1206500"/>
            <a:ext cx="8619564" cy="507831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i="1" baseline="30000" dirty="0" smtClean="0">
                <a:effectLst>
                  <a:outerShdw blurRad="38100" dist="38100" dir="2700000" algn="tl">
                    <a:srgbClr val="000000">
                      <a:alpha val="43137"/>
                    </a:srgbClr>
                  </a:outerShdw>
                </a:effectLst>
                <a:latin typeface="Georgia" panose="02040502050405020303" pitchFamily="18" charset="0"/>
              </a:rPr>
              <a:t>19</a:t>
            </a:r>
            <a:r>
              <a:rPr lang="en-US" sz="2600" i="1" dirty="0" smtClean="0">
                <a:latin typeface="Georgia" panose="02040502050405020303" pitchFamily="18" charset="0"/>
              </a:rPr>
              <a:t>For </a:t>
            </a:r>
            <a:r>
              <a:rPr lang="en-US" sz="2600" i="1" dirty="0">
                <a:latin typeface="Georgia" panose="02040502050405020303" pitchFamily="18" charset="0"/>
              </a:rPr>
              <a:t>though I am free from all men, I have made myself a servant to all, that I might win the </a:t>
            </a:r>
            <a:r>
              <a:rPr lang="en-US" sz="2600" i="1" dirty="0" smtClean="0">
                <a:latin typeface="Georgia" panose="02040502050405020303" pitchFamily="18" charset="0"/>
              </a:rPr>
              <a:t>more; </a:t>
            </a:r>
            <a:r>
              <a:rPr lang="en-US" sz="2600" b="1" i="1" baseline="30000" dirty="0" smtClean="0">
                <a:effectLst>
                  <a:outerShdw blurRad="38100" dist="38100" dir="2700000" algn="tl">
                    <a:srgbClr val="000000">
                      <a:alpha val="43137"/>
                    </a:srgbClr>
                  </a:outerShdw>
                </a:effectLst>
                <a:latin typeface="Georgia" panose="02040502050405020303" pitchFamily="18" charset="0"/>
              </a:rPr>
              <a:t>20</a:t>
            </a:r>
            <a:r>
              <a:rPr lang="en-US" sz="2600" i="1" dirty="0" smtClean="0">
                <a:latin typeface="Georgia" panose="02040502050405020303" pitchFamily="18" charset="0"/>
              </a:rPr>
              <a:t>and</a:t>
            </a:r>
            <a:r>
              <a:rPr lang="en-US" sz="2600" i="1" dirty="0">
                <a:latin typeface="Georgia" panose="02040502050405020303" pitchFamily="18" charset="0"/>
              </a:rPr>
              <a:t> to the Jews I became as a Jew, that I might win Jews; to those who are under the law, as under the </a:t>
            </a:r>
            <a:r>
              <a:rPr lang="en-US" sz="2600" i="1" dirty="0" smtClean="0">
                <a:latin typeface="Georgia" panose="02040502050405020303" pitchFamily="18" charset="0"/>
              </a:rPr>
              <a:t>  law</a:t>
            </a:r>
            <a:r>
              <a:rPr lang="en-US" sz="2600" i="1" dirty="0">
                <a:latin typeface="Georgia" panose="02040502050405020303" pitchFamily="18" charset="0"/>
              </a:rPr>
              <a:t>, that I might win those who are under the </a:t>
            </a:r>
            <a:r>
              <a:rPr lang="en-US" sz="2600" i="1" dirty="0" smtClean="0">
                <a:latin typeface="Georgia" panose="02040502050405020303" pitchFamily="18" charset="0"/>
              </a:rPr>
              <a:t>law;</a:t>
            </a:r>
          </a:p>
          <a:p>
            <a:r>
              <a:rPr lang="en-US" sz="2600" b="1" i="1" baseline="30000" dirty="0" smtClean="0">
                <a:effectLst>
                  <a:outerShdw blurRad="38100" dist="38100" dir="2700000" algn="tl">
                    <a:srgbClr val="000000">
                      <a:alpha val="43137"/>
                    </a:srgbClr>
                  </a:outerShdw>
                </a:effectLst>
                <a:latin typeface="Georgia" panose="02040502050405020303" pitchFamily="18" charset="0"/>
              </a:rPr>
              <a:t>21</a:t>
            </a:r>
            <a:r>
              <a:rPr lang="en-US" sz="2600" i="1" dirty="0" smtClean="0">
                <a:latin typeface="Georgia" panose="02040502050405020303" pitchFamily="18" charset="0"/>
              </a:rPr>
              <a:t>to</a:t>
            </a:r>
            <a:r>
              <a:rPr lang="en-US" sz="2600" i="1" dirty="0">
                <a:latin typeface="Georgia" panose="02040502050405020303" pitchFamily="18" charset="0"/>
              </a:rPr>
              <a:t> those </a:t>
            </a:r>
            <a:r>
              <a:rPr lang="en-US" sz="2600" i="1" dirty="0" smtClean="0">
                <a:latin typeface="Georgia" panose="02040502050405020303" pitchFamily="18" charset="0"/>
              </a:rPr>
              <a:t>who </a:t>
            </a:r>
            <a:r>
              <a:rPr lang="en-US" sz="2600" i="1" dirty="0">
                <a:latin typeface="Georgia" panose="02040502050405020303" pitchFamily="18" charset="0"/>
              </a:rPr>
              <a:t>are without law, as without law (not being without law toward God, but under law toward Christ), that I might win those who are without </a:t>
            </a:r>
            <a:r>
              <a:rPr lang="en-US" sz="2600" i="1" dirty="0" smtClean="0">
                <a:latin typeface="Georgia" panose="02040502050405020303" pitchFamily="18" charset="0"/>
              </a:rPr>
              <a:t>law; </a:t>
            </a:r>
            <a:r>
              <a:rPr lang="en-US" sz="2600" b="1" i="1" baseline="30000" dirty="0" smtClean="0">
                <a:effectLst>
                  <a:outerShdw blurRad="38100" dist="38100" dir="2700000" algn="tl">
                    <a:srgbClr val="000000">
                      <a:alpha val="43137"/>
                    </a:srgbClr>
                  </a:outerShdw>
                </a:effectLst>
                <a:latin typeface="Georgia" panose="02040502050405020303" pitchFamily="18" charset="0"/>
              </a:rPr>
              <a:t>22</a:t>
            </a:r>
            <a:r>
              <a:rPr lang="en-US" sz="2600" i="1" dirty="0" smtClean="0">
                <a:latin typeface="Georgia" panose="02040502050405020303" pitchFamily="18" charset="0"/>
              </a:rPr>
              <a:t>to </a:t>
            </a:r>
            <a:r>
              <a:rPr lang="en-US" sz="2600" i="1" dirty="0">
                <a:latin typeface="Georgia" panose="02040502050405020303" pitchFamily="18" charset="0"/>
              </a:rPr>
              <a:t>the weak I became as weak, that I might win the weak. </a:t>
            </a:r>
            <a:r>
              <a:rPr lang="en-US" sz="2600" i="1" dirty="0" smtClean="0">
                <a:latin typeface="Georgia" panose="02040502050405020303" pitchFamily="18" charset="0"/>
              </a:rPr>
              <a:t> I </a:t>
            </a:r>
            <a:r>
              <a:rPr lang="en-US" sz="2600" i="1" dirty="0">
                <a:latin typeface="Georgia" panose="02040502050405020303" pitchFamily="18" charset="0"/>
              </a:rPr>
              <a:t>have become all things to all men, that I might by all means save some.  </a:t>
            </a:r>
            <a:r>
              <a:rPr lang="en-US" sz="2600" b="1" i="1" baseline="30000" dirty="0" smtClean="0">
                <a:effectLst>
                  <a:outerShdw blurRad="38100" dist="38100" dir="2700000" algn="tl">
                    <a:srgbClr val="000000">
                      <a:alpha val="43137"/>
                    </a:srgbClr>
                  </a:outerShdw>
                </a:effectLst>
                <a:latin typeface="Georgia" panose="02040502050405020303" pitchFamily="18" charset="0"/>
              </a:rPr>
              <a:t>23</a:t>
            </a:r>
            <a:r>
              <a:rPr lang="en-US" sz="2600" i="1" dirty="0" smtClean="0">
                <a:latin typeface="Georgia" panose="02040502050405020303" pitchFamily="18" charset="0"/>
              </a:rPr>
              <a:t>Now </a:t>
            </a:r>
            <a:r>
              <a:rPr lang="en-US" sz="2600" i="1" dirty="0">
                <a:latin typeface="Georgia" panose="02040502050405020303" pitchFamily="18" charset="0"/>
              </a:rPr>
              <a:t>this I do for the gospel’s sake, that I may be partaker of it with you.</a:t>
            </a:r>
            <a:endParaRPr lang="en-US" sz="2600"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9:19-23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064670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9:19-23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219200"/>
            <a:ext cx="8610601"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Swindoll suggest that we haven’t really begun to live the devoted Christian life until Paul’s word in </a:t>
            </a:r>
            <a:r>
              <a:rPr lang="en-US" sz="2400" b="1" dirty="0" smtClean="0">
                <a:effectLst>
                  <a:outerShdw blurRad="38100" dist="38100" dir="2700000" algn="tl">
                    <a:srgbClr val="000000">
                      <a:alpha val="43137"/>
                    </a:srgbClr>
                  </a:outerShdw>
                </a:effectLst>
                <a:latin typeface="Cambria" pitchFamily="18" charset="0"/>
              </a:rPr>
              <a:t>9:19</a:t>
            </a:r>
            <a:r>
              <a:rPr lang="en-US" sz="2400" b="1" dirty="0" smtClean="0">
                <a:latin typeface="Cambria" pitchFamily="18" charset="0"/>
              </a:rPr>
              <a:t>, become our </a:t>
            </a:r>
            <a:r>
              <a:rPr lang="en-US" sz="2400" b="1" dirty="0" smtClean="0">
                <a:latin typeface="Cambria" pitchFamily="18" charset="0"/>
              </a:rPr>
              <a:t>words: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For though I am free from all men, I have made myself a servant to all so that I may win more</a:t>
            </a:r>
            <a:r>
              <a:rPr lang="en-US" sz="2400" b="1" i="1" dirty="0" smtClean="0">
                <a:latin typeface="Cambria" pitchFamily="18" charset="0"/>
              </a:rPr>
              <a:t>.”</a:t>
            </a:r>
          </a:p>
          <a:p>
            <a:pPr indent="457200">
              <a:spcAft>
                <a:spcPts val="1200"/>
              </a:spcAft>
            </a:pPr>
            <a:r>
              <a:rPr lang="en-US" sz="2400" b="1" dirty="0" smtClean="0">
                <a:latin typeface="Cambria" pitchFamily="18" charset="0"/>
              </a:rPr>
              <a:t>As Christians, we have the right to use our liberty and position in Christ to enjoy all that God has for us. </a:t>
            </a:r>
          </a:p>
          <a:p>
            <a:pPr indent="457200">
              <a:spcAft>
                <a:spcPts val="1200"/>
              </a:spcAft>
            </a:pPr>
            <a:r>
              <a:rPr lang="en-US" sz="2400" b="1" dirty="0" smtClean="0">
                <a:latin typeface="Cambria" pitchFamily="18" charset="0"/>
              </a:rPr>
              <a:t>But we also have the responsibility and privilege of sharing the gospel and building up other Christians in the faith. </a:t>
            </a:r>
            <a:r>
              <a:rPr lang="en-US" sz="2400" b="1" dirty="0" smtClean="0">
                <a:latin typeface="Cambria" pitchFamily="18" charset="0"/>
              </a:rPr>
              <a:t> Which </a:t>
            </a:r>
            <a:r>
              <a:rPr lang="en-US" sz="2400" b="1" dirty="0" smtClean="0">
                <a:latin typeface="Cambria" pitchFamily="18" charset="0"/>
              </a:rPr>
              <a:t>calls for humility, sacrifice and </a:t>
            </a:r>
            <a:r>
              <a:rPr lang="en-US" sz="2400" b="1" dirty="0" smtClean="0">
                <a:latin typeface="Cambria" pitchFamily="18" charset="0"/>
              </a:rPr>
              <a:t>teamwork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Eph. 4:1-16</a:t>
            </a:r>
            <a:r>
              <a:rPr lang="en-US" sz="2400" b="1" dirty="0" smtClean="0">
                <a:latin typeface="Cambria"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Developing this thought further, Paul describing some specific ways he gave up his personal identity, preference, and practices for the sake of others (</a:t>
            </a:r>
            <a:r>
              <a:rPr lang="en-US" sz="2400" b="1" dirty="0" smtClean="0">
                <a:effectLst>
                  <a:outerShdw blurRad="38100" dist="38100" dir="2700000" algn="tl">
                    <a:srgbClr val="000000">
                      <a:alpha val="43137"/>
                    </a:srgbClr>
                  </a:outerShdw>
                </a:effectLst>
                <a:latin typeface="Cambria" pitchFamily="18" charset="0"/>
              </a:rPr>
              <a:t>9:20-22</a:t>
            </a:r>
            <a:r>
              <a:rPr lang="en-US" sz="2400" b="1" dirty="0" smtClean="0">
                <a:latin typeface="Cambria" pitchFamily="18" charset="0"/>
              </a:rPr>
              <a:t>).</a:t>
            </a:r>
          </a:p>
        </p:txBody>
      </p:sp>
    </p:spTree>
    <p:extLst>
      <p:ext uri="{BB962C8B-B14F-4D97-AF65-F5344CB8AC3E}">
        <p14:creationId xmlns:p14="http://schemas.microsoft.com/office/powerpoint/2010/main" xmlns="" val="15191854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9:19-23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700247" cy="58008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he preached the gospel to Jews, he altered his lifestyle so as not to offend those to whom he was ministering (</a:t>
            </a:r>
            <a:r>
              <a:rPr lang="en-US" sz="2400" b="1" dirty="0" smtClean="0">
                <a:effectLst>
                  <a:outerShdw blurRad="38100" dist="38100" dir="2700000" algn="tl">
                    <a:srgbClr val="000000">
                      <a:alpha val="43137"/>
                    </a:srgbClr>
                  </a:outerShdw>
                </a:effectLst>
                <a:latin typeface="Cambria" pitchFamily="18" charset="0"/>
              </a:rPr>
              <a:t>9:20</a:t>
            </a:r>
            <a:r>
              <a:rPr lang="en-US" sz="2400" b="1" dirty="0" smtClean="0">
                <a:latin typeface="Cambria" pitchFamily="18" charset="0"/>
              </a:rPr>
              <a:t>).</a:t>
            </a:r>
          </a:p>
          <a:p>
            <a:pPr indent="457200">
              <a:spcAft>
                <a:spcPts val="1200"/>
              </a:spcAft>
            </a:pPr>
            <a:r>
              <a:rPr lang="en-US" sz="2400" b="1" dirty="0" smtClean="0">
                <a:latin typeface="Cambria" pitchFamily="18" charset="0"/>
              </a:rPr>
              <a:t>When he preached to Gentiles who had no interest in the Law nor the Jewish rules and regulations, he lived in a way that wouldn’t distract them from the grace of God (</a:t>
            </a:r>
            <a:r>
              <a:rPr lang="en-US" sz="2400" b="1" dirty="0" smtClean="0">
                <a:effectLst>
                  <a:outerShdw blurRad="38100" dist="38100" dir="2700000" algn="tl">
                    <a:srgbClr val="000000">
                      <a:alpha val="43137"/>
                    </a:srgbClr>
                  </a:outerShdw>
                </a:effectLst>
                <a:latin typeface="Cambria" pitchFamily="18" charset="0"/>
              </a:rPr>
              <a:t>9:21</a:t>
            </a:r>
            <a:r>
              <a:rPr lang="en-US" sz="2400" b="1" dirty="0" smtClean="0">
                <a:latin typeface="Cambria" pitchFamily="18" charset="0"/>
              </a:rPr>
              <a:t>). </a:t>
            </a:r>
          </a:p>
          <a:p>
            <a:pPr indent="457200">
              <a:spcAft>
                <a:spcPts val="1200"/>
              </a:spcAft>
            </a:pPr>
            <a:r>
              <a:rPr lang="en-US" sz="2400" b="1" dirty="0" smtClean="0">
                <a:latin typeface="Cambria" pitchFamily="18" charset="0"/>
              </a:rPr>
              <a:t>To the outcasts, sick, downtrodden, and the poor, he determined to live with little so the focus would remain on Jesus Christ alone (</a:t>
            </a:r>
            <a:r>
              <a:rPr lang="en-US" sz="2400" b="1" dirty="0" smtClean="0">
                <a:effectLst>
                  <a:outerShdw blurRad="38100" dist="38100" dir="2700000" algn="tl">
                    <a:srgbClr val="000000">
                      <a:alpha val="43137"/>
                    </a:srgbClr>
                  </a:outerShdw>
                </a:effectLst>
                <a:latin typeface="Cambria" pitchFamily="18" charset="0"/>
              </a:rPr>
              <a:t>9:22</a:t>
            </a:r>
            <a:r>
              <a:rPr lang="en-US" sz="2400" b="1" dirty="0" smtClean="0">
                <a:latin typeface="Cambria" pitchFamily="18" charset="0"/>
              </a:rPr>
              <a:t>). </a:t>
            </a:r>
          </a:p>
          <a:p>
            <a:pPr indent="457200">
              <a:spcAft>
                <a:spcPts val="1200"/>
              </a:spcAft>
            </a:pPr>
            <a:r>
              <a:rPr lang="en-US" sz="2400" b="1" dirty="0" smtClean="0">
                <a:latin typeface="Cambria" pitchFamily="18" charset="0"/>
              </a:rPr>
              <a:t>So without compromising the truth of the gospel or the holy life of a follower of Jesus Christ, He altered his practice on neutral issues like </a:t>
            </a:r>
            <a:r>
              <a:rPr lang="en-US" sz="2400" b="1" i="1" dirty="0" smtClean="0">
                <a:latin typeface="Cambria" pitchFamily="18" charset="0"/>
              </a:rPr>
              <a:t>eating </a:t>
            </a:r>
            <a:r>
              <a:rPr lang="en-US" sz="2400" b="1" dirty="0" smtClean="0">
                <a:latin typeface="Cambria" pitchFamily="18" charset="0"/>
              </a:rPr>
              <a:t>and</a:t>
            </a:r>
            <a:r>
              <a:rPr lang="en-US" sz="2400" b="1" i="1" dirty="0" smtClean="0">
                <a:latin typeface="Cambria" pitchFamily="18" charset="0"/>
              </a:rPr>
              <a:t> drinking</a:t>
            </a:r>
            <a:r>
              <a:rPr lang="en-US" sz="2400" b="1" dirty="0" smtClean="0">
                <a:latin typeface="Cambria" pitchFamily="18" charset="0"/>
              </a:rPr>
              <a:t>, </a:t>
            </a:r>
            <a:r>
              <a:rPr lang="en-US" sz="2400" b="1" i="1" dirty="0" smtClean="0">
                <a:latin typeface="Cambria" pitchFamily="18" charset="0"/>
              </a:rPr>
              <a:t>cultural norms</a:t>
            </a:r>
            <a:r>
              <a:rPr lang="en-US" sz="2400" b="1" dirty="0" smtClean="0">
                <a:latin typeface="Cambria" pitchFamily="18" charset="0"/>
              </a:rPr>
              <a:t>, or </a:t>
            </a:r>
            <a:r>
              <a:rPr lang="en-US" sz="2400" b="1" i="1" dirty="0" smtClean="0">
                <a:latin typeface="Cambria" pitchFamily="18" charset="0"/>
              </a:rPr>
              <a:t>styles of worship</a:t>
            </a:r>
            <a:r>
              <a:rPr lang="en-US" sz="2400" b="1" dirty="0" smtClean="0">
                <a:latin typeface="Cambria" pitchFamily="18" charset="0"/>
              </a:rPr>
              <a:t>, all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for the sake of the gospel</a:t>
            </a:r>
            <a:r>
              <a:rPr lang="en-US" sz="2400" b="1" i="1" dirty="0" smtClean="0">
                <a:latin typeface="Cambria" pitchFamily="18" charset="0"/>
              </a:rPr>
              <a:t>,”</a:t>
            </a:r>
            <a:r>
              <a:rPr lang="en-US" sz="2400" b="1" dirty="0" smtClean="0">
                <a:latin typeface="Cambria" pitchFamily="18" charset="0"/>
              </a:rPr>
              <a:t> in order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by all means save some</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9:22-23</a:t>
            </a:r>
            <a:r>
              <a:rPr lang="en-US" sz="2400" b="1" dirty="0" smtClean="0">
                <a:latin typeface="Cambria"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25270642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1183" y="1295400"/>
            <a:ext cx="8644217" cy="4585871"/>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24</a:t>
            </a:r>
            <a:r>
              <a:rPr lang="en-US" sz="2800" i="1" dirty="0" smtClean="0">
                <a:latin typeface="Georgia" panose="02040502050405020303" pitchFamily="18" charset="0"/>
              </a:rPr>
              <a:t>Do </a:t>
            </a:r>
            <a:r>
              <a:rPr lang="en-US" sz="2800" i="1" dirty="0">
                <a:latin typeface="Georgia" panose="02040502050405020303" pitchFamily="18" charset="0"/>
              </a:rPr>
              <a:t>you not know that those who run in a race all run, but one receives the prize?  Run in such a way that you may obtain it.  </a:t>
            </a:r>
            <a:r>
              <a:rPr lang="en-US" sz="2800" b="1" i="1" baseline="30000" dirty="0" smtClean="0">
                <a:effectLst>
                  <a:outerShdw blurRad="38100" dist="38100" dir="2700000" algn="tl">
                    <a:srgbClr val="000000">
                      <a:alpha val="43137"/>
                    </a:srgbClr>
                  </a:outerShdw>
                </a:effectLst>
                <a:latin typeface="Georgia" panose="02040502050405020303" pitchFamily="18" charset="0"/>
              </a:rPr>
              <a:t>25</a:t>
            </a:r>
            <a:r>
              <a:rPr lang="en-US" sz="2800" i="1" dirty="0" smtClean="0">
                <a:latin typeface="Georgia" panose="02040502050405020303" pitchFamily="18" charset="0"/>
              </a:rPr>
              <a:t>And </a:t>
            </a:r>
            <a:r>
              <a:rPr lang="en-US" sz="2800" i="1" dirty="0">
                <a:latin typeface="Georgia" panose="02040502050405020303" pitchFamily="18" charset="0"/>
              </a:rPr>
              <a:t>everyone who competes for the prize is temperate in all things.  Now they do it to obtain a perishable crown, but we for an imperishable crown.  </a:t>
            </a:r>
            <a:r>
              <a:rPr lang="en-US" sz="2800" b="1" i="1" baseline="30000" dirty="0" smtClean="0">
                <a:effectLst>
                  <a:outerShdw blurRad="38100" dist="38100" dir="2700000" algn="tl">
                    <a:srgbClr val="000000">
                      <a:alpha val="43137"/>
                    </a:srgbClr>
                  </a:outerShdw>
                </a:effectLst>
                <a:latin typeface="Georgia" panose="02040502050405020303" pitchFamily="18" charset="0"/>
              </a:rPr>
              <a:t>26</a:t>
            </a:r>
            <a:r>
              <a:rPr lang="en-US" sz="2800" i="1" dirty="0" smtClean="0">
                <a:latin typeface="Georgia" panose="02040502050405020303" pitchFamily="18" charset="0"/>
              </a:rPr>
              <a:t>Therefore </a:t>
            </a:r>
            <a:r>
              <a:rPr lang="en-US" sz="2800" i="1" dirty="0">
                <a:latin typeface="Georgia" panose="02040502050405020303" pitchFamily="18" charset="0"/>
              </a:rPr>
              <a:t>I run thus: not with uncertainty.  Thus I fight: not as one who beats the air.  </a:t>
            </a:r>
            <a:r>
              <a:rPr lang="en-US" sz="2800" b="1" i="1" baseline="30000" dirty="0" smtClean="0">
                <a:effectLst>
                  <a:outerShdw blurRad="38100" dist="38100" dir="2700000" algn="tl">
                    <a:srgbClr val="000000">
                      <a:alpha val="43137"/>
                    </a:srgbClr>
                  </a:outerShdw>
                </a:effectLst>
                <a:latin typeface="Georgia" panose="02040502050405020303" pitchFamily="18" charset="0"/>
              </a:rPr>
              <a:t>27</a:t>
            </a:r>
            <a:r>
              <a:rPr lang="en-US" sz="2800" i="1" dirty="0" smtClean="0">
                <a:latin typeface="Georgia" panose="02040502050405020303" pitchFamily="18" charset="0"/>
              </a:rPr>
              <a:t>But </a:t>
            </a:r>
            <a:r>
              <a:rPr lang="en-US" sz="2800" i="1" dirty="0">
                <a:latin typeface="Georgia" panose="02040502050405020303" pitchFamily="18" charset="0"/>
              </a:rPr>
              <a:t>I discipline my body </a:t>
            </a:r>
            <a:r>
              <a:rPr lang="en-US" sz="2800" i="1" dirty="0" smtClean="0">
                <a:latin typeface="Georgia" panose="02040502050405020303" pitchFamily="18" charset="0"/>
              </a:rPr>
              <a:t>and bring</a:t>
            </a:r>
            <a:r>
              <a:rPr lang="en-US" sz="2800" i="1" dirty="0">
                <a:latin typeface="Georgia" panose="02040502050405020303" pitchFamily="18" charset="0"/>
              </a:rPr>
              <a:t> it into subjection, lest, when I have preached to others, I myself should become disqualified.</a:t>
            </a:r>
            <a:endParaRPr lang="en-US" sz="2800"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9:24-27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705172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9:24-27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66800"/>
            <a:ext cx="8700247"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verses </a:t>
            </a:r>
            <a:r>
              <a:rPr lang="en-US" sz="2400" b="1" dirty="0" smtClean="0">
                <a:effectLst>
                  <a:outerShdw blurRad="38100" dist="38100" dir="2700000" algn="tl">
                    <a:srgbClr val="000000">
                      <a:alpha val="43137"/>
                    </a:srgbClr>
                  </a:outerShdw>
                </a:effectLst>
                <a:latin typeface="Cambria" pitchFamily="18" charset="0"/>
              </a:rPr>
              <a:t>9:24-27</a:t>
            </a:r>
            <a:r>
              <a:rPr lang="en-US" sz="2400" b="1" dirty="0" smtClean="0">
                <a:latin typeface="Cambria" pitchFamily="18" charset="0"/>
              </a:rPr>
              <a:t>, Paul describes in vivid imagery the life of a minister of the gospel, who in view of eternal, not temporal rewards, has not only given up creature comforts for the sake of ministry, but has given up all things for the sake of the call. </a:t>
            </a:r>
          </a:p>
          <a:p>
            <a:pPr indent="457200">
              <a:spcAft>
                <a:spcPts val="1200"/>
              </a:spcAft>
            </a:pPr>
            <a:r>
              <a:rPr lang="en-US" sz="2400" b="1" dirty="0" smtClean="0">
                <a:latin typeface="Cambria" pitchFamily="18" charset="0"/>
              </a:rPr>
              <a:t>Reflecting on the Christian life, Paul used an illustration familiar to all his readers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Isthmian Games</a:t>
            </a:r>
            <a:r>
              <a:rPr lang="en-US" sz="2400" b="1" i="1" dirty="0" smtClean="0">
                <a:latin typeface="Cambria" pitchFamily="18" charset="0"/>
              </a:rPr>
              <a:t>”</a:t>
            </a:r>
            <a:r>
              <a:rPr lang="en-US" sz="2400" b="1" dirty="0" smtClean="0">
                <a:latin typeface="Cambria" pitchFamily="18" charset="0"/>
              </a:rPr>
              <a:t> held every other year. </a:t>
            </a:r>
          </a:p>
          <a:p>
            <a:pPr indent="457200">
              <a:spcAft>
                <a:spcPts val="1200"/>
              </a:spcAft>
            </a:pPr>
            <a:r>
              <a:rPr lang="en-US" sz="2400" b="1" dirty="0" smtClean="0">
                <a:latin typeface="Cambria" pitchFamily="18" charset="0"/>
              </a:rPr>
              <a:t>Such imagery would have resonated with his Corinthian readers as Paul taught them to become spiritual victors focused on their heavenly rewards. </a:t>
            </a:r>
          </a:p>
          <a:p>
            <a:pPr indent="457200">
              <a:spcAft>
                <a:spcPts val="1200"/>
              </a:spcAft>
            </a:pPr>
            <a:r>
              <a:rPr lang="en-US" sz="2400" b="1" dirty="0" smtClean="0">
                <a:latin typeface="Cambria" pitchFamily="18" charset="0"/>
              </a:rPr>
              <a:t>Here, Paul is not </a:t>
            </a:r>
            <a:r>
              <a:rPr lang="en-US" sz="2400" b="1" dirty="0" smtClean="0">
                <a:latin typeface="Cambria" pitchFamily="18" charset="0"/>
              </a:rPr>
              <a:t>talking about working hard to earn salvation, but about selfless participation in ministry by those already saved. </a:t>
            </a:r>
          </a:p>
        </p:txBody>
      </p:sp>
    </p:spTree>
    <p:extLst>
      <p:ext uri="{BB962C8B-B14F-4D97-AF65-F5344CB8AC3E}">
        <p14:creationId xmlns:p14="http://schemas.microsoft.com/office/powerpoint/2010/main" xmlns="" val="14779110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9:24-27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66800"/>
            <a:ext cx="8700247"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Using an athletic illustration, Paul explains that not all Christians will be rewarded equally for the way they lived and invested their, energy, and resources. </a:t>
            </a:r>
          </a:p>
          <a:p>
            <a:pPr indent="457200">
              <a:spcAft>
                <a:spcPts val="1200"/>
              </a:spcAft>
            </a:pPr>
            <a:r>
              <a:rPr lang="en-US" sz="2400" b="1" dirty="0" smtClean="0">
                <a:latin typeface="Cambria" pitchFamily="18" charset="0"/>
              </a:rPr>
              <a:t>Having already informed the Corinthians in </a:t>
            </a:r>
            <a:r>
              <a:rPr lang="en-US" sz="2400" b="1" dirty="0" smtClean="0">
                <a:effectLst>
                  <a:outerShdw blurRad="38100" dist="38100" dir="2700000" algn="tl">
                    <a:srgbClr val="000000">
                      <a:alpha val="43137"/>
                    </a:srgbClr>
                  </a:outerShdw>
                </a:effectLst>
                <a:latin typeface="Cambria" pitchFamily="18" charset="0"/>
              </a:rPr>
              <a:t>3:12-15</a:t>
            </a:r>
            <a:r>
              <a:rPr lang="en-US" sz="2400" b="1" dirty="0" smtClean="0">
                <a:latin typeface="Cambria" pitchFamily="18" charset="0"/>
              </a:rPr>
              <a:t>, that some expecting rewards will only receive crowns from the Lord </a:t>
            </a:r>
            <a:r>
              <a:rPr lang="en-US" sz="2400" b="1" dirty="0" smtClean="0">
                <a:solidFill>
                  <a:srgbClr val="C00000"/>
                </a:solidFill>
                <a:effectLst>
                  <a:outerShdw blurRad="38100" dist="38100" dir="2700000" algn="tl">
                    <a:srgbClr val="000000">
                      <a:alpha val="43137"/>
                    </a:srgbClr>
                  </a:outerShdw>
                </a:effectLst>
                <a:latin typeface="Cambria" pitchFamily="18" charset="0"/>
              </a:rPr>
              <a:t>if</a:t>
            </a:r>
            <a:r>
              <a:rPr lang="en-US" sz="2400" b="1" dirty="0" smtClean="0">
                <a:latin typeface="Cambria" pitchFamily="18" charset="0"/>
              </a:rPr>
              <a:t> </a:t>
            </a:r>
            <a:r>
              <a:rPr lang="en-US" sz="2400" b="1" dirty="0" smtClean="0">
                <a:latin typeface="Cambria" pitchFamily="18" charset="0"/>
              </a:rPr>
              <a:t>their works endure testing. </a:t>
            </a:r>
          </a:p>
          <a:p>
            <a:pPr indent="457200">
              <a:spcAft>
                <a:spcPts val="1200"/>
              </a:spcAft>
            </a:pPr>
            <a:r>
              <a:rPr lang="en-US" sz="2400" b="1" dirty="0" smtClean="0">
                <a:latin typeface="Cambria" pitchFamily="18" charset="0"/>
              </a:rPr>
              <a:t>While others </a:t>
            </a:r>
            <a:r>
              <a:rPr lang="en-US" sz="2400" b="1" dirty="0" smtClean="0">
                <a:solidFill>
                  <a:srgbClr val="C00000"/>
                </a:solidFill>
                <a:effectLst>
                  <a:outerShdw blurRad="38100" dist="38100" dir="2700000" algn="tl">
                    <a:srgbClr val="000000">
                      <a:alpha val="43137"/>
                    </a:srgbClr>
                  </a:outerShdw>
                </a:effectLst>
                <a:latin typeface="Cambria" pitchFamily="18" charset="0"/>
              </a:rPr>
              <a:t>whose</a:t>
            </a:r>
            <a:r>
              <a:rPr lang="en-US" sz="2400" b="1" dirty="0" smtClean="0">
                <a:latin typeface="Cambria" pitchFamily="18" charset="0"/>
              </a:rPr>
              <a:t> </a:t>
            </a:r>
            <a:r>
              <a:rPr lang="en-US" sz="2400" b="1" dirty="0" smtClean="0">
                <a:latin typeface="Cambria" pitchFamily="18" charset="0"/>
              </a:rPr>
              <a:t>works endured testing will be rewarded for the spiritual good they accomplished during their earthly marathon (</a:t>
            </a:r>
            <a:r>
              <a:rPr lang="en-US" sz="2400" b="1" dirty="0" smtClean="0">
                <a:effectLst>
                  <a:outerShdw blurRad="38100" dist="38100" dir="2700000" algn="tl">
                    <a:srgbClr val="000000">
                      <a:alpha val="43137"/>
                    </a:srgbClr>
                  </a:outerShdw>
                </a:effectLst>
                <a:latin typeface="Cambria" pitchFamily="18" charset="0"/>
              </a:rPr>
              <a:t>2Cor</a:t>
            </a:r>
            <a:r>
              <a:rPr lang="en-US" sz="2400" b="1" dirty="0" smtClean="0">
                <a:effectLst>
                  <a:outerShdw blurRad="38100" dist="38100" dir="2700000" algn="tl">
                    <a:srgbClr val="000000">
                      <a:alpha val="43137"/>
                    </a:srgbClr>
                  </a:outerShdw>
                </a:effectLst>
                <a:latin typeface="Cambria" pitchFamily="18" charset="0"/>
              </a:rPr>
              <a:t>. 5:9-10</a:t>
            </a:r>
            <a:r>
              <a:rPr lang="en-US" sz="2400" b="1" dirty="0" smtClean="0">
                <a:latin typeface="Cambria" pitchFamily="18" charset="0"/>
              </a:rPr>
              <a:t>).</a:t>
            </a:r>
          </a:p>
          <a:p>
            <a:pPr indent="457200">
              <a:spcAft>
                <a:spcPts val="1200"/>
              </a:spcAft>
            </a:pPr>
            <a:r>
              <a:rPr lang="en-US" sz="2400" b="1" dirty="0" smtClean="0">
                <a:latin typeface="Cambria" pitchFamily="18" charset="0"/>
              </a:rPr>
              <a:t>So Paul engages his readers to compete like dedicated athletes, saying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Run in such a way that you may win</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9:24</a:t>
            </a:r>
            <a:r>
              <a:rPr lang="en-US" sz="2400" b="1" dirty="0" smtClean="0">
                <a:latin typeface="Cambria" pitchFamily="18" charset="0"/>
              </a:rPr>
              <a:t>). Anybody can receive a number, enter a race, and be included as part of the team. </a:t>
            </a:r>
            <a:r>
              <a:rPr lang="en-US" sz="2400" b="1" dirty="0" smtClean="0">
                <a:latin typeface="Cambria" pitchFamily="18" charset="0"/>
              </a:rPr>
              <a:t> But </a:t>
            </a:r>
            <a:r>
              <a:rPr lang="en-US" sz="2400" b="1" dirty="0" smtClean="0">
                <a:latin typeface="Cambria" pitchFamily="18" charset="0"/>
              </a:rPr>
              <a:t>only those who finish the race will receive recognition and reward. </a:t>
            </a:r>
          </a:p>
        </p:txBody>
      </p:sp>
    </p:spTree>
    <p:extLst>
      <p:ext uri="{BB962C8B-B14F-4D97-AF65-F5344CB8AC3E}">
        <p14:creationId xmlns:p14="http://schemas.microsoft.com/office/powerpoint/2010/main" xmlns="" val="24411659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9:24-27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1011" y="1066800"/>
            <a:ext cx="8749554"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Here, </a:t>
            </a:r>
            <a:r>
              <a:rPr lang="en-US" sz="2400" b="1" dirty="0" smtClean="0">
                <a:latin typeface="Cambria" pitchFamily="18" charset="0"/>
              </a:rPr>
              <a:t>Paul expressly contrasts the earthly reward expected in the </a:t>
            </a:r>
            <a:r>
              <a:rPr lang="en-US" sz="2400" b="1" dirty="0" smtClean="0">
                <a:latin typeface="Cambria" pitchFamily="18" charset="0"/>
              </a:rPr>
              <a:t>Isthmian </a:t>
            </a:r>
            <a:r>
              <a:rPr lang="en-US" sz="2400" b="1" dirty="0" smtClean="0">
                <a:latin typeface="Cambria" pitchFamily="18" charset="0"/>
              </a:rPr>
              <a:t>Games with the eternal, heavenly reward expected by faithful ministers of the gospel, who have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self-control in all things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9:25</a:t>
            </a:r>
            <a:r>
              <a:rPr lang="en-US" sz="2400" b="1" dirty="0" smtClean="0">
                <a:latin typeface="Cambria" pitchFamily="18" charset="0"/>
              </a:rPr>
              <a:t>).</a:t>
            </a:r>
          </a:p>
          <a:p>
            <a:pPr indent="457200">
              <a:spcAft>
                <a:spcPts val="1200"/>
              </a:spcAft>
            </a:pPr>
            <a:r>
              <a:rPr lang="en-US" sz="2400" b="1" dirty="0" smtClean="0">
                <a:latin typeface="Cambria" pitchFamily="18" charset="0"/>
              </a:rPr>
              <a:t>Arguing that if those rewarded with a withering wreath disciplined their bodies until they hurt, how much more should believers discipline their lives for heavenly rewards?</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9:26-27</a:t>
            </a:r>
            <a:r>
              <a:rPr lang="en-US" sz="2400" b="1" dirty="0" smtClean="0">
                <a:latin typeface="Cambria" pitchFamily="18" charset="0"/>
              </a:rPr>
              <a:t>, Paul stops using the plural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we</a:t>
            </a:r>
            <a:r>
              <a:rPr lang="en-US" sz="2400" b="1" i="1" dirty="0" smtClean="0">
                <a:latin typeface="Cambria" pitchFamily="18" charset="0"/>
              </a:rPr>
              <a:t>”</a:t>
            </a:r>
            <a:r>
              <a:rPr lang="en-US" sz="2400" b="1" dirty="0" smtClean="0">
                <a:latin typeface="Cambria" pitchFamily="18" charset="0"/>
              </a:rPr>
              <a:t> and speaks in the first-person singular,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a:t>
            </a:r>
            <a:r>
              <a:rPr lang="en-US" sz="2400" b="1" i="1" dirty="0" smtClean="0">
                <a:latin typeface="Cambria" pitchFamily="18" charset="0"/>
              </a:rPr>
              <a:t>,”</a:t>
            </a:r>
            <a:r>
              <a:rPr lang="en-US" sz="2400" b="1" dirty="0" smtClean="0">
                <a:latin typeface="Cambria" pitchFamily="18" charset="0"/>
              </a:rPr>
              <a:t> using himself as a model.</a:t>
            </a:r>
          </a:p>
          <a:p>
            <a:pPr indent="457200">
              <a:spcAft>
                <a:spcPts val="1200"/>
              </a:spcAft>
            </a:pPr>
            <a:r>
              <a:rPr lang="en-US" sz="2400" b="1" dirty="0" smtClean="0">
                <a:latin typeface="Cambria" pitchFamily="18" charset="0"/>
              </a:rPr>
              <a:t>As he runs the spiritual race, he doesn’t stop for anything. He keeps the goal in mind, allowing him to avoid unnecessary distractions and foolish pursuits, lest he become like a runner sprinting in the wrong direction or a boxer wildly swinging at the air (</a:t>
            </a:r>
            <a:r>
              <a:rPr lang="en-US" sz="2400" b="1" dirty="0" smtClean="0">
                <a:effectLst>
                  <a:outerShdw blurRad="38100" dist="38100" dir="2700000" algn="tl">
                    <a:srgbClr val="000000">
                      <a:alpha val="43137"/>
                    </a:srgbClr>
                  </a:outerShdw>
                </a:effectLst>
                <a:latin typeface="Cambria" pitchFamily="18" charset="0"/>
              </a:rPr>
              <a:t>9:26</a:t>
            </a:r>
            <a:r>
              <a:rPr lang="en-US" sz="2400" b="1" dirty="0" smtClean="0">
                <a:latin typeface="Cambria" pitchFamily="18" charset="0"/>
              </a:rPr>
              <a:t>).</a:t>
            </a:r>
          </a:p>
        </p:txBody>
      </p:sp>
    </p:spTree>
    <p:extLst>
      <p:ext uri="{BB962C8B-B14F-4D97-AF65-F5344CB8AC3E}">
        <p14:creationId xmlns:p14="http://schemas.microsoft.com/office/powerpoint/2010/main" xmlns="" val="35414201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9:24-27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799" y="1219200"/>
            <a:ext cx="8695765" cy="2462213"/>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knew that the potent temptations of the world threaten to draw our attention away form the greater calling. </a:t>
            </a:r>
          </a:p>
          <a:p>
            <a:pPr indent="457200">
              <a:spcAft>
                <a:spcPts val="1200"/>
              </a:spcAft>
            </a:pPr>
            <a:r>
              <a:rPr lang="en-US" sz="2400" b="1" dirty="0" smtClean="0">
                <a:latin typeface="Cambria" pitchFamily="18" charset="0"/>
              </a:rPr>
              <a:t>He knew it takes discipline to avoid their allurements – the kind of self-control that allows us to cross the finish line victoriously or leave the boxing ring on our feet instead of on our backs (</a:t>
            </a:r>
            <a:r>
              <a:rPr lang="en-US" sz="2400" b="1" dirty="0" smtClean="0">
                <a:effectLst>
                  <a:outerShdw blurRad="38100" dist="38100" dir="2700000" algn="tl">
                    <a:srgbClr val="000000">
                      <a:alpha val="43137"/>
                    </a:srgbClr>
                  </a:outerShdw>
                </a:effectLst>
                <a:latin typeface="Cambria" pitchFamily="18" charset="0"/>
              </a:rPr>
              <a:t>9:27</a:t>
            </a:r>
            <a:r>
              <a:rPr lang="en-US" sz="2400" b="1" dirty="0" smtClean="0">
                <a:latin typeface="Cambria" pitchFamily="18" charset="0"/>
              </a:rPr>
              <a:t>).</a:t>
            </a:r>
          </a:p>
        </p:txBody>
      </p:sp>
    </p:spTree>
    <p:extLst>
      <p:ext uri="{BB962C8B-B14F-4D97-AF65-F5344CB8AC3E}">
        <p14:creationId xmlns:p14="http://schemas.microsoft.com/office/powerpoint/2010/main" xmlns="" val="2270349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609600" y="4648200"/>
            <a:ext cx="8211671"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Batter Up!</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batter up!</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39021"/>
            <a:ext cx="8763000" cy="5449184"/>
          </a:xfrm>
          <a:prstGeom prst="rect">
            <a:avLst/>
          </a:prstGeom>
          <a:noFill/>
          <a:effectLst/>
        </p:spPr>
        <p:txBody>
          <a:bodyPr wrap="square" rtlCol="0">
            <a:spAutoFit/>
          </a:bodyPr>
          <a:lstStyle/>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370" b="1" dirty="0" smtClean="0">
                <a:latin typeface="Cambria" panose="02040503050406030204" pitchFamily="18" charset="0"/>
                <a:ea typeface="Cambria" panose="02040503050406030204" pitchFamily="18" charset="0"/>
              </a:rPr>
              <a:t>closes with the baseball motif he began </a:t>
            </a:r>
            <a:r>
              <a:rPr lang="en-US" sz="2370" b="1" dirty="0" smtClean="0">
                <a:latin typeface="Cambria" panose="02040503050406030204" pitchFamily="18" charset="0"/>
                <a:ea typeface="Cambria" panose="02040503050406030204" pitchFamily="18" charset="0"/>
              </a:rPr>
              <a:t>with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endPar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endParaRPr lang="en-US"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A hush falls over the dugout.  The fans in the stands have cut their chatter and all eyes focus on you. </a:t>
            </a:r>
            <a:r>
              <a:rPr lang="en-US" sz="2370" b="1" dirty="0" smtClean="0">
                <a:latin typeface="Cambria" panose="02040503050406030204" pitchFamily="18" charset="0"/>
                <a:ea typeface="Cambria" panose="02040503050406030204" pitchFamily="18" charset="0"/>
              </a:rPr>
              <a:t> But </a:t>
            </a:r>
            <a:r>
              <a:rPr lang="en-US" sz="2370" b="1" dirty="0" smtClean="0">
                <a:latin typeface="Cambria" panose="02040503050406030204" pitchFamily="18" charset="0"/>
                <a:ea typeface="Cambria" panose="02040503050406030204" pitchFamily="18" charset="0"/>
              </a:rPr>
              <a:t>only two eyes concern you – the third base coach is staring through you, repeating the signal for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sacrifice</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one last time.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The umpire breaks the silence: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Play ball</a:t>
            </a:r>
            <a:r>
              <a:rPr lang="en-US" sz="2370" b="1" i="1" dirty="0" smtClean="0">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You have been here before. This time, what will you do? Will you yield your right to swing at any pitch however you want? </a:t>
            </a:r>
            <a:r>
              <a:rPr lang="en-US" sz="2370" b="1" dirty="0" smtClean="0">
                <a:latin typeface="Cambria" panose="02040503050406030204" pitchFamily="18" charset="0"/>
                <a:ea typeface="Cambria" panose="02040503050406030204" pitchFamily="18" charset="0"/>
              </a:rPr>
              <a:t> Will </a:t>
            </a:r>
            <a:r>
              <a:rPr lang="en-US" sz="2370" b="1" dirty="0" smtClean="0">
                <a:latin typeface="Cambria" panose="02040503050406030204" pitchFamily="18" charset="0"/>
                <a:ea typeface="Cambria" panose="02040503050406030204" pitchFamily="18" charset="0"/>
              </a:rPr>
              <a:t>you strive for a home run to impress all those fans holding signs with your name on them?</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Or will you follow your coach’s signal and sacrifice your run to first base so that somebody else can make the winning run and be cheered as the hero?</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6" y="1003300"/>
            <a:ext cx="8695764" cy="5878532"/>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Moving from the </a:t>
            </a:r>
            <a:r>
              <a:rPr lang="en-US" sz="2400" b="1" dirty="0">
                <a:latin typeface="Cambria" panose="02040503050406030204" pitchFamily="18" charset="0"/>
                <a:ea typeface="Cambria" panose="02040503050406030204" pitchFamily="18" charset="0"/>
              </a:rPr>
              <a:t>principle </a:t>
            </a:r>
            <a:r>
              <a:rPr lang="en-US" sz="2400" b="1" dirty="0" smtClean="0">
                <a:latin typeface="Cambria" panose="02040503050406030204" pitchFamily="18" charset="0"/>
                <a:ea typeface="Cambria" panose="02040503050406030204" pitchFamily="18" charset="0"/>
              </a:rPr>
              <a:t>taught </a:t>
            </a:r>
            <a:r>
              <a:rPr lang="en-US" sz="2400" b="1" dirty="0">
                <a:latin typeface="Cambria" panose="02040503050406030204" pitchFamily="18" charset="0"/>
                <a:ea typeface="Cambria" panose="02040503050406030204" pitchFamily="18" charset="0"/>
              </a:rPr>
              <a:t>in the previous chapter </a:t>
            </a:r>
            <a:r>
              <a:rPr lang="en-US" sz="2400" b="1" dirty="0" smtClean="0">
                <a:latin typeface="Cambria" panose="02040503050406030204" pitchFamily="18" charset="0"/>
                <a:ea typeface="Cambria" panose="02040503050406030204" pitchFamily="18" charset="0"/>
              </a:rPr>
              <a:t>that </a:t>
            </a:r>
            <a:r>
              <a:rPr lang="en-US" sz="2400" b="1" dirty="0">
                <a:latin typeface="Cambria" panose="02040503050406030204" pitchFamily="18" charset="0"/>
                <a:ea typeface="Cambria" panose="02040503050406030204" pitchFamily="18" charset="0"/>
              </a:rPr>
              <a:t>liberty must be regulated by </a:t>
            </a:r>
            <a:r>
              <a:rPr lang="en-US" sz="2400" b="1" dirty="0" smtClean="0">
                <a:latin typeface="Cambria" panose="02040503050406030204" pitchFamily="18" charset="0"/>
                <a:ea typeface="Cambria" panose="02040503050406030204" pitchFamily="18" charset="0"/>
              </a:rPr>
              <a:t>love.</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Paul as our example demonstrates, another principle that should guide Christians behavior when it comes to questions of conscience.  </a:t>
            </a:r>
          </a:p>
          <a:p>
            <a:pPr>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Stresses that the Christian community should support those who work to serve them in ministry.</a:t>
            </a:r>
          </a:p>
          <a:p>
            <a:pPr marL="171450" indent="-171450">
              <a:buFont typeface="Wingdings" panose="05000000000000000000"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Explains that he did not exercise his rights, so as not to create any hindrance or obstacle for the gospel.</a:t>
            </a:r>
          </a:p>
          <a:p>
            <a:pPr marL="171450" indent="-171450">
              <a:buFont typeface="Wingdings" panose="05000000000000000000"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Emphasizes the importance of his calling and the great responsibility he feels as an apostle.</a:t>
            </a:r>
          </a:p>
          <a:p>
            <a:pPr marL="171450" indent="-171450">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342900" indent="-3429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Encourages believers to run the race with endurance, staying focused on the prize.</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33818485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wipe(left)">
                                      <p:cBhvr>
                                        <p:cTn id="32" dur="1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batter up!</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610600" cy="4930581"/>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Paul’s exhortation in chapter nine calls each of us not only to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take one for the team</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but to give everything we have for it.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We must always put the love of Christ and the love of His body, the church, above our own interest. </a:t>
            </a:r>
            <a:r>
              <a:rPr lang="en-US" sz="2370" b="1" dirty="0" smtClean="0">
                <a:latin typeface="Cambria" panose="02040503050406030204" pitchFamily="18" charset="0"/>
                <a:ea typeface="Cambria" panose="02040503050406030204" pitchFamily="18" charset="0"/>
              </a:rPr>
              <a:t> At </a:t>
            </a:r>
            <a:r>
              <a:rPr lang="en-US" sz="2370" b="1" dirty="0" smtClean="0">
                <a:latin typeface="Cambria" panose="02040503050406030204" pitchFamily="18" charset="0"/>
                <a:ea typeface="Cambria" panose="02040503050406030204" pitchFamily="18" charset="0"/>
              </a:rPr>
              <a:t>times, this may means giving up virtually everything.</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Our rights to exercise our Christian liberty, our rights to choose our own paths in life, our rights to convenience, to comfort, and to happiness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Mk. 10:29-31</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It always means pouring ourselves out on the spiritual alter as a living sacrifice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12:1</a:t>
            </a:r>
            <a:r>
              <a:rPr lang="en-US" sz="2370" b="1" dirty="0" smtClean="0">
                <a:latin typeface="Cambria" panose="02040503050406030204" pitchFamily="18" charset="0"/>
                <a:ea typeface="Cambria" panose="02040503050406030204" pitchFamily="18" charset="0"/>
              </a:rPr>
              <a:t>), forsaking debilitating sins and foolish distractions for the sake of the kingdom.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1249411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batter up!</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534400" cy="4930581"/>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Nobody wants to lose in the race of life. </a:t>
            </a:r>
            <a:r>
              <a:rPr lang="en-US" sz="2370" b="1" dirty="0" smtClean="0">
                <a:latin typeface="Cambria" panose="02040503050406030204" pitchFamily="18" charset="0"/>
                <a:ea typeface="Cambria" panose="02040503050406030204" pitchFamily="18" charset="0"/>
              </a:rPr>
              <a:t> So</a:t>
            </a:r>
            <a:r>
              <a:rPr lang="en-US" sz="2370" b="1" dirty="0" smtClean="0">
                <a:latin typeface="Cambria" panose="02040503050406030204" pitchFamily="18" charset="0"/>
                <a:ea typeface="Cambria" panose="02040503050406030204" pitchFamily="18" charset="0"/>
              </a:rPr>
              <a:t>, why do so many of us do things that are guaranteed to leave us empty-handed when Christ takes His seat and hands out heavenly rewards?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 do we fail to do the things we know we’re called to do?</a:t>
            </a:r>
          </a:p>
          <a:p>
            <a:pPr indent="457200">
              <a:tabLst>
                <a:tab pos="457200" algn="l"/>
              </a:tabLst>
            </a:pPr>
            <a:endParaRPr lang="en-US" sz="1000" b="1" i="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Simple: </a:t>
            </a:r>
            <a:r>
              <a:rPr lang="en-US" sz="2370" b="1" dirty="0" smtClean="0">
                <a:latin typeface="Cambria" panose="02040503050406030204" pitchFamily="18" charset="0"/>
                <a:ea typeface="Cambria" panose="02040503050406030204" pitchFamily="18" charset="0"/>
              </a:rPr>
              <a:t> We </a:t>
            </a:r>
            <a:r>
              <a:rPr lang="en-US" sz="2370" b="1" dirty="0" smtClean="0">
                <a:latin typeface="Cambria" panose="02040503050406030204" pitchFamily="18" charset="0"/>
                <a:ea typeface="Cambria" panose="02040503050406030204" pitchFamily="18" charset="0"/>
              </a:rPr>
              <a:t>forget our purpose. </a:t>
            </a:r>
            <a:r>
              <a:rPr lang="en-US" sz="2370" b="1" dirty="0" smtClean="0">
                <a:latin typeface="Cambria" panose="02040503050406030204" pitchFamily="18" charset="0"/>
                <a:ea typeface="Cambria" panose="02040503050406030204" pitchFamily="18" charset="0"/>
              </a:rPr>
              <a:t> We </a:t>
            </a:r>
            <a:r>
              <a:rPr lang="en-US" sz="2370" b="1" dirty="0" smtClean="0">
                <a:latin typeface="Cambria" panose="02040503050406030204" pitchFamily="18" charset="0"/>
                <a:ea typeface="Cambria" panose="02040503050406030204" pitchFamily="18" charset="0"/>
              </a:rPr>
              <a:t>haphazardly run </a:t>
            </a:r>
            <a:r>
              <a:rPr lang="en-US" sz="2370" b="1" dirty="0">
                <a:latin typeface="Cambria" panose="02040503050406030204" pitchFamily="18" charset="0"/>
                <a:ea typeface="Cambria" panose="02040503050406030204" pitchFamily="18" charset="0"/>
              </a:rPr>
              <a:t>life’s race, </a:t>
            </a:r>
            <a:r>
              <a:rPr lang="en-US" sz="2370" b="1" dirty="0" smtClean="0">
                <a:latin typeface="Cambria" panose="02040503050406030204" pitchFamily="18" charset="0"/>
                <a:ea typeface="Cambria" panose="02040503050406030204" pitchFamily="18" charset="0"/>
              </a:rPr>
              <a:t>forgetting the goal of self-surrendered Christlikeness set before us.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Unprepared, fatigued, muscles taut, wearing our hiking boots, we run wherever we want, ignoring the path He has set before us, forgetting the prize He offers for faithfulness.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9804844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batter up!</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534400" cy="4565865"/>
          </a:xfrm>
          <a:prstGeom prst="rect">
            <a:avLst/>
          </a:prstGeom>
          <a:noFill/>
          <a:effectLst/>
        </p:spPr>
        <p:txBody>
          <a:bodyPr wrap="square" rtlCol="0">
            <a:spAutoFit/>
          </a:bodyPr>
          <a:lstStyle/>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One commentator says it this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way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endParaRPr lang="en-US"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“We go and take our place in the course as though the prize could be won without any running at all or as if their were no prize worth running for.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We dream and loiter and fold our arms; we turn aside to look at every objective of passing interest</a:t>
            </a:r>
            <a:r>
              <a:rPr lang="en-US" sz="2370" b="1" dirty="0" smtClean="0">
                <a:latin typeface="Cambria" panose="02040503050406030204" pitchFamily="18" charset="0"/>
                <a:ea typeface="Cambria" panose="02040503050406030204" pitchFamily="18" charset="0"/>
              </a:rPr>
              <a:t>. </a:t>
            </a:r>
            <a:endParaRPr lang="en-US" sz="237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 </a:t>
            </a:r>
            <a:r>
              <a:rPr lang="en-US" sz="2370" b="1" dirty="0">
                <a:latin typeface="Cambria" panose="02040503050406030204" pitchFamily="18" charset="0"/>
                <a:ea typeface="Cambria" panose="02040503050406030204" pitchFamily="18" charset="0"/>
              </a:rPr>
              <a:t>O</a:t>
            </a:r>
            <a:r>
              <a:rPr lang="en-US" sz="2370" b="1" dirty="0" smtClean="0">
                <a:latin typeface="Cambria" panose="02040503050406030204" pitchFamily="18" charset="0"/>
                <a:ea typeface="Cambria" panose="02040503050406030204" pitchFamily="18" charset="0"/>
              </a:rPr>
              <a:t>r if we did begin with some vigor, all the zest and warmth of the struggle grows feebler and fainter when it ought to become more animated</a:t>
            </a:r>
            <a:r>
              <a:rPr lang="en-US" sz="2370" b="1" dirty="0" smtClean="0">
                <a:latin typeface="Cambria" panose="02040503050406030204" pitchFamily="18" charset="0"/>
                <a:ea typeface="Cambria" panose="02040503050406030204" pitchFamily="18" charset="0"/>
              </a:rPr>
              <a:t>. </a:t>
            </a:r>
            <a:endParaRPr lang="en-US" sz="237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And … we care little what hindrances occur to stop our course, and to risk a dishonorable fall</a:t>
            </a:r>
            <a:r>
              <a:rPr lang="en-US" sz="237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9637381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left)">
                                      <p:cBhvr>
                                        <p:cTn id="27"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batter up!</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1"/>
            <a:ext cx="8534400" cy="4930581"/>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Whether we relate best to the metaphor of the all-star batter or the marathon runner, Paul’s exhortation to us today remains the same:</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Only when we sacrifice our personal, individual rights in this life will we be eligible for rewards in the next. </a:t>
            </a:r>
            <a:r>
              <a:rPr lang="en-US" sz="2370" b="1" dirty="0" smtClean="0">
                <a:latin typeface="Cambria" panose="02040503050406030204" pitchFamily="18" charset="0"/>
                <a:ea typeface="Cambria" panose="02040503050406030204" pitchFamily="18" charset="0"/>
              </a:rPr>
              <a:t> What </a:t>
            </a:r>
            <a:r>
              <a:rPr lang="en-US" sz="2370" b="1" dirty="0" smtClean="0">
                <a:latin typeface="Cambria" panose="02040503050406030204" pitchFamily="18" charset="0"/>
                <a:ea typeface="Cambria" panose="02040503050406030204" pitchFamily="18" charset="0"/>
              </a:rPr>
              <a:t>a hard thing to do – how rarely it occurs!</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Each day we have to choose how we will play in the game of the Christian life. </a:t>
            </a:r>
            <a:r>
              <a:rPr lang="en-US" sz="2370" b="1" dirty="0" smtClean="0">
                <a:latin typeface="Cambria" panose="02040503050406030204" pitchFamily="18" charset="0"/>
                <a:ea typeface="Cambria" panose="02040503050406030204" pitchFamily="18" charset="0"/>
              </a:rPr>
              <a:t> Will </a:t>
            </a:r>
            <a:r>
              <a:rPr lang="en-US" sz="2370" b="1" dirty="0" smtClean="0">
                <a:latin typeface="Cambria" panose="02040503050406030204" pitchFamily="18" charset="0"/>
                <a:ea typeface="Cambria" panose="02040503050406030204" pitchFamily="18" charset="0"/>
              </a:rPr>
              <a:t>we play as a star, making our own decision, pursuing our own path</a:t>
            </a:r>
            <a:r>
              <a:rPr lang="en-US" sz="2370" b="1" dirty="0" smtClean="0">
                <a:latin typeface="Cambria" panose="02040503050406030204" pitchFamily="18" charset="0"/>
                <a:ea typeface="Cambria" panose="02040503050406030204" pitchFamily="18" charset="0"/>
              </a:rPr>
              <a:t>?  </a:t>
            </a:r>
            <a:endParaRPr lang="en-US" sz="237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Or will we throw ourselves into the game as a faithful member of a team, looking out for others? </a:t>
            </a:r>
            <a:r>
              <a:rPr lang="en-US" sz="2370" b="1" dirty="0" smtClean="0">
                <a:latin typeface="Cambria" panose="02040503050406030204" pitchFamily="18" charset="0"/>
                <a:ea typeface="Cambria" panose="02040503050406030204" pitchFamily="18" charset="0"/>
              </a:rPr>
              <a:t> The </a:t>
            </a:r>
            <a:r>
              <a:rPr lang="en-US" sz="2370" b="1" dirty="0" smtClean="0">
                <a:latin typeface="Cambria" panose="02040503050406030204" pitchFamily="18" charset="0"/>
                <a:ea typeface="Cambria" panose="02040503050406030204" pitchFamily="18" charset="0"/>
              </a:rPr>
              <a:t>decision is a tough one, that must be made daily</a:t>
            </a:r>
            <a:r>
              <a:rPr lang="en-US" sz="237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62426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batter up!</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190500" y="1103161"/>
            <a:ext cx="8610600" cy="5660011"/>
          </a:xfrm>
          <a:prstGeom prst="rect">
            <a:avLst/>
          </a:prstGeom>
          <a:noFill/>
          <a:effectLst/>
        </p:spPr>
        <p:txBody>
          <a:bodyPr wrap="square" rtlCol="0">
            <a:spAutoFit/>
          </a:bodyPr>
          <a:lstStyle/>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Take away exercise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70" b="1" dirty="0" smtClean="0">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to help turn our attitudes into actions:</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Let’s step back into the dugout to hear the ninth-inning instructions from our coach the apostle Paul.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Study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Romans 12</a:t>
            </a:r>
            <a:r>
              <a:rPr lang="en-US" sz="2370" b="1" dirty="0" smtClean="0">
                <a:latin typeface="Cambria" panose="02040503050406030204" pitchFamily="18" charset="0"/>
                <a:ea typeface="Cambria" panose="02040503050406030204" pitchFamily="18" charset="0"/>
              </a:rPr>
              <a:t>; in the first column below write what Paul commands us to do.  Then in the second column write at least three things you can do to obey these commands.</a:t>
            </a:r>
          </a:p>
          <a:p>
            <a:pPr indent="457200">
              <a:tabLst>
                <a:tab pos="457200" algn="l"/>
              </a:tabLst>
            </a:pPr>
            <a:endParaRPr lang="en-US" sz="2370" b="1" dirty="0">
              <a:latin typeface="Cambria" panose="02040503050406030204" pitchFamily="18" charset="0"/>
              <a:ea typeface="Cambria" panose="02040503050406030204" pitchFamily="18" charset="0"/>
            </a:endParaRPr>
          </a:p>
          <a:p>
            <a:pPr indent="457200">
              <a:tabLst>
                <a:tab pos="457200" algn="l"/>
              </a:tabLst>
            </a:pPr>
            <a:endParaRPr lang="en-US" sz="2370" b="1" dirty="0" smtClean="0">
              <a:latin typeface="Cambria" panose="02040503050406030204" pitchFamily="18" charset="0"/>
              <a:ea typeface="Cambria" panose="02040503050406030204" pitchFamily="18" charset="0"/>
            </a:endParaRPr>
          </a:p>
          <a:p>
            <a:pPr indent="457200">
              <a:tabLst>
                <a:tab pos="457200" algn="l"/>
              </a:tabLst>
            </a:pPr>
            <a:endParaRPr lang="en-US" sz="2370" b="1" dirty="0">
              <a:latin typeface="Cambria" panose="02040503050406030204" pitchFamily="18" charset="0"/>
              <a:ea typeface="Cambria" panose="02040503050406030204" pitchFamily="18" charset="0"/>
            </a:endParaRPr>
          </a:p>
          <a:p>
            <a:pPr indent="457200">
              <a:tabLst>
                <a:tab pos="457200" algn="l"/>
              </a:tabLst>
            </a:pPr>
            <a:endParaRPr lang="en-US" sz="2370" b="1" dirty="0" smtClean="0">
              <a:latin typeface="Cambria" panose="02040503050406030204" pitchFamily="18" charset="0"/>
              <a:ea typeface="Cambria" panose="02040503050406030204" pitchFamily="18" charset="0"/>
            </a:endParaRPr>
          </a:p>
          <a:p>
            <a:pPr indent="457200">
              <a:tabLst>
                <a:tab pos="457200" algn="l"/>
              </a:tabLst>
            </a:pPr>
            <a:endParaRPr lang="en-US" sz="2370" b="1" dirty="0">
              <a:latin typeface="Cambria" panose="02040503050406030204" pitchFamily="18" charset="0"/>
              <a:ea typeface="Cambria" panose="02040503050406030204" pitchFamily="18" charset="0"/>
            </a:endParaRPr>
          </a:p>
          <a:p>
            <a:pPr indent="457200">
              <a:tabLst>
                <a:tab pos="457200" algn="l"/>
              </a:tabLst>
            </a:pPr>
            <a:endParaRPr lang="en-US" sz="2370" b="1" dirty="0" smtClean="0">
              <a:latin typeface="Cambria" panose="02040503050406030204" pitchFamily="18" charset="0"/>
              <a:ea typeface="Cambria" panose="02040503050406030204" pitchFamily="18" charset="0"/>
            </a:endParaRPr>
          </a:p>
          <a:p>
            <a:pPr indent="457200">
              <a:tabLst>
                <a:tab pos="457200" algn="l"/>
              </a:tabLst>
            </a:pPr>
            <a:endParaRPr lang="en-US" sz="237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66800" y="4114800"/>
            <a:ext cx="6858000" cy="2514600"/>
          </a:xfrm>
          <a:prstGeom prst="rect">
            <a:avLst/>
          </a:prstGeom>
        </p:spPr>
      </p:pic>
    </p:spTree>
    <p:extLst>
      <p:ext uri="{BB962C8B-B14F-4D97-AF65-F5344CB8AC3E}">
        <p14:creationId xmlns:p14="http://schemas.microsoft.com/office/powerpoint/2010/main" xmlns="" val="27468308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10287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19200" y="5486400"/>
            <a:ext cx="68580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Sacrificing Rights For Rewards</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20 September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10:1 – 33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“Careful Steps to Our Ultimate Objective”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t/>
            </a:r>
            <a:b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br>
            <a:endParaRPr kumimoji="0" lang="en-US" sz="6600" b="0" i="0" u="none" strike="noStrike" kern="1200" cap="none" spc="0" normalizeH="0" baseline="0" noProof="0" dirty="0">
              <a:ln>
                <a:solidFill>
                  <a:srgbClr val="002060">
                    <a:alpha val="90000"/>
                  </a:srgbClr>
                </a:solidFill>
              </a:ln>
              <a:solidFill>
                <a:srgbClr val="FFFF00"/>
              </a:solidFill>
              <a:effectLst>
                <a:outerShdw blurRad="127000" dist="127000" dir="2700000" algn="tl">
                  <a:schemeClr val="bg1">
                    <a:alpha val="50000"/>
                  </a:schemeClr>
                </a:outerShdw>
              </a:effectLst>
              <a:uLnTx/>
              <a:uFillTx/>
              <a:latin typeface="Britannic Bold" pitchFamily="34" charset="0"/>
              <a:ea typeface="+mn-ea"/>
              <a:cs typeface="+mn-cs"/>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xmlns:lc="http://schemas.openxmlformats.org/drawingml/2006/lockedCanvas" val="0"/>
              </a:ext>
            </a:extLst>
          </a:blip>
          <a:stretch>
            <a:fillRect/>
          </a:stretch>
        </p:blipFill>
        <p:spPr>
          <a:xfrm>
            <a:off x="0" y="0"/>
            <a:ext cx="9296400" cy="7010398"/>
          </a:xfrm>
          <a:prstGeom prst="rect">
            <a:avLst/>
          </a:prstGeom>
        </p:spPr>
      </p:pic>
      <p:pic>
        <p:nvPicPr>
          <p:cNvPr id="53252" name="Picture 4" descr="question"/>
          <p:cNvPicPr>
            <a:picLocks noChangeAspect="1" noChangeArrowheads="1"/>
          </p:cNvPicPr>
          <p:nvPr/>
        </p:nvPicPr>
        <p:blipFill>
          <a:blip r:embed="rId3" cstate="print"/>
          <a:srcRect/>
          <a:stretch>
            <a:fillRect/>
          </a:stretch>
        </p:blipFill>
        <p:spPr bwMode="auto">
          <a:xfrm>
            <a:off x="0" y="0"/>
            <a:ext cx="9296403" cy="7010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repeatCount="2000" fill="hold" grpId="0" nodeType="afterEffect">
                                  <p:stCondLst>
                                    <p:cond delay="0"/>
                                  </p:stCondLst>
                                  <p:iterate type="lt">
                                    <p:tmPct val="2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subTnLst>
                                    <p:animClr>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par>
                          <p:cTn id="21" fill="hold">
                            <p:stCondLst>
                              <p:cond delay="12000"/>
                            </p:stCondLst>
                            <p:childTnLst>
                              <p:par>
                                <p:cTn id="22" presetID="22" presetClass="entr" presetSubtype="8" fill="hold" grpId="1"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left)">
                                      <p:cBhvr>
                                        <p:cTn id="24" dur="500"/>
                                        <p:tgtEl>
                                          <p:spTgt spid="7">
                                            <p:bg/>
                                          </p:spTgt>
                                        </p:tgtEl>
                                      </p:cBhvr>
                                    </p:animEffect>
                                  </p:childTnLst>
                                </p:cTn>
                              </p:par>
                            </p:childTnLst>
                          </p:cTn>
                        </p:par>
                        <p:par>
                          <p:cTn id="25" fill="hold">
                            <p:stCondLst>
                              <p:cond delay="12500"/>
                            </p:stCondLst>
                            <p:childTnLst>
                              <p:par>
                                <p:cTn id="26" presetID="26" presetClass="entr" presetSubtype="0" fill="hold" grpId="0" nodeType="afterEffect">
                                  <p:stCondLst>
                                    <p:cond delay="0"/>
                                  </p:stCondLst>
                                  <p:iterate type="lt">
                                    <p:tmPct val="2500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290">
                                          <p:stCondLst>
                                            <p:cond delay="0"/>
                                          </p:stCondLst>
                                        </p:cTn>
                                        <p:tgtEl>
                                          <p:spTgt spid="2"/>
                                        </p:tgtEl>
                                      </p:cBhvr>
                                    </p:animEffect>
                                    <p:anim calcmode="lin" valueType="num">
                                      <p:cBhvr>
                                        <p:cTn id="29"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34" dur="13">
                                          <p:stCondLst>
                                            <p:cond delay="325"/>
                                          </p:stCondLst>
                                        </p:cTn>
                                        <p:tgtEl>
                                          <p:spTgt spid="2"/>
                                        </p:tgtEl>
                                      </p:cBhvr>
                                      <p:to x="100000" y="60000"/>
                                    </p:animScale>
                                    <p:animScale>
                                      <p:cBhvr>
                                        <p:cTn id="35" dur="83" decel="50000">
                                          <p:stCondLst>
                                            <p:cond delay="338"/>
                                          </p:stCondLst>
                                        </p:cTn>
                                        <p:tgtEl>
                                          <p:spTgt spid="2"/>
                                        </p:tgtEl>
                                      </p:cBhvr>
                                      <p:to x="100000" y="100000"/>
                                    </p:animScale>
                                    <p:animScale>
                                      <p:cBhvr>
                                        <p:cTn id="36" dur="13">
                                          <p:stCondLst>
                                            <p:cond delay="656"/>
                                          </p:stCondLst>
                                        </p:cTn>
                                        <p:tgtEl>
                                          <p:spTgt spid="2"/>
                                        </p:tgtEl>
                                      </p:cBhvr>
                                      <p:to x="100000" y="80000"/>
                                    </p:animScale>
                                    <p:animScale>
                                      <p:cBhvr>
                                        <p:cTn id="37" dur="83" decel="50000">
                                          <p:stCondLst>
                                            <p:cond delay="669"/>
                                          </p:stCondLst>
                                        </p:cTn>
                                        <p:tgtEl>
                                          <p:spTgt spid="2"/>
                                        </p:tgtEl>
                                      </p:cBhvr>
                                      <p:to x="100000" y="100000"/>
                                    </p:animScale>
                                    <p:animScale>
                                      <p:cBhvr>
                                        <p:cTn id="38" dur="13">
                                          <p:stCondLst>
                                            <p:cond delay="821"/>
                                          </p:stCondLst>
                                        </p:cTn>
                                        <p:tgtEl>
                                          <p:spTgt spid="2"/>
                                        </p:tgtEl>
                                      </p:cBhvr>
                                      <p:to x="100000" y="90000"/>
                                    </p:animScale>
                                    <p:animScale>
                                      <p:cBhvr>
                                        <p:cTn id="39" dur="83" decel="50000">
                                          <p:stCondLst>
                                            <p:cond delay="834"/>
                                          </p:stCondLst>
                                        </p:cTn>
                                        <p:tgtEl>
                                          <p:spTgt spid="2"/>
                                        </p:tgtEl>
                                      </p:cBhvr>
                                      <p:to x="100000" y="100000"/>
                                    </p:animScale>
                                    <p:animScale>
                                      <p:cBhvr>
                                        <p:cTn id="40" dur="13">
                                          <p:stCondLst>
                                            <p:cond delay="904"/>
                                          </p:stCondLst>
                                        </p:cTn>
                                        <p:tgtEl>
                                          <p:spTgt spid="2"/>
                                        </p:tgtEl>
                                      </p:cBhvr>
                                      <p:to x="100000" y="95000"/>
                                    </p:animScale>
                                    <p:animScale>
                                      <p:cBhvr>
                                        <p:cTn id="41" dur="83" decel="50000">
                                          <p:stCondLst>
                                            <p:cond delay="917"/>
                                          </p:stCondLst>
                                        </p:cTn>
                                        <p:tgtEl>
                                          <p:spTgt spid="2"/>
                                        </p:tgtEl>
                                      </p:cBhvr>
                                      <p:to x="100000" y="100000"/>
                                    </p:animScale>
                                  </p:childTnLst>
                                </p:cTn>
                              </p:par>
                            </p:childTnLst>
                          </p:cTn>
                        </p:par>
                        <p:par>
                          <p:cTn id="42" fill="hold">
                            <p:stCondLst>
                              <p:cond delay="14750"/>
                            </p:stCondLst>
                            <p:childTnLst>
                              <p:par>
                                <p:cTn id="43" presetID="26" presetClass="entr" presetSubtype="0" repeatCount="2000" fill="hold" grpId="0" nodeType="afterEffect">
                                  <p:stCondLst>
                                    <p:cond delay="0"/>
                                  </p:stCondLst>
                                  <p:iterate type="lt">
                                    <p:tmPct val="25000"/>
                                  </p:iterate>
                                  <p:childTnLst>
                                    <p:set>
                                      <p:cBhvr>
                                        <p:cTn id="44" dur="1" fill="hold">
                                          <p:stCondLst>
                                            <p:cond delay="0"/>
                                          </p:stCondLst>
                                        </p:cTn>
                                        <p:tgtEl>
                                          <p:spTgt spid="4"/>
                                        </p:tgtEl>
                                        <p:attrNameLst>
                                          <p:attrName>style.visibility</p:attrName>
                                        </p:attrNameLst>
                                      </p:cBhvr>
                                      <p:to>
                                        <p:strVal val="visible"/>
                                      </p:to>
                                    </p:set>
                                    <p:animEffect transition="in" filter="wipe(down)">
                                      <p:cBhvr>
                                        <p:cTn id="45" dur="145">
                                          <p:stCondLst>
                                            <p:cond delay="0"/>
                                          </p:stCondLst>
                                        </p:cTn>
                                        <p:tgtEl>
                                          <p:spTgt spid="4"/>
                                        </p:tgtEl>
                                      </p:cBhvr>
                                    </p:animEffect>
                                    <p:anim calcmode="lin" valueType="num">
                                      <p:cBhvr>
                                        <p:cTn id="4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51" dur="7">
                                          <p:stCondLst>
                                            <p:cond delay="163"/>
                                          </p:stCondLst>
                                        </p:cTn>
                                        <p:tgtEl>
                                          <p:spTgt spid="4"/>
                                        </p:tgtEl>
                                      </p:cBhvr>
                                      <p:to x="100000" y="60000"/>
                                    </p:animScale>
                                    <p:animScale>
                                      <p:cBhvr>
                                        <p:cTn id="52" dur="42" decel="50000">
                                          <p:stCondLst>
                                            <p:cond delay="169"/>
                                          </p:stCondLst>
                                        </p:cTn>
                                        <p:tgtEl>
                                          <p:spTgt spid="4"/>
                                        </p:tgtEl>
                                      </p:cBhvr>
                                      <p:to x="100000" y="100000"/>
                                    </p:animScale>
                                    <p:animScale>
                                      <p:cBhvr>
                                        <p:cTn id="53" dur="7">
                                          <p:stCondLst>
                                            <p:cond delay="328"/>
                                          </p:stCondLst>
                                        </p:cTn>
                                        <p:tgtEl>
                                          <p:spTgt spid="4"/>
                                        </p:tgtEl>
                                      </p:cBhvr>
                                      <p:to x="100000" y="80000"/>
                                    </p:animScale>
                                    <p:animScale>
                                      <p:cBhvr>
                                        <p:cTn id="54" dur="42" decel="50000">
                                          <p:stCondLst>
                                            <p:cond delay="335"/>
                                          </p:stCondLst>
                                        </p:cTn>
                                        <p:tgtEl>
                                          <p:spTgt spid="4"/>
                                        </p:tgtEl>
                                      </p:cBhvr>
                                      <p:to x="100000" y="100000"/>
                                    </p:animScale>
                                    <p:animScale>
                                      <p:cBhvr>
                                        <p:cTn id="55" dur="7">
                                          <p:stCondLst>
                                            <p:cond delay="411"/>
                                          </p:stCondLst>
                                        </p:cTn>
                                        <p:tgtEl>
                                          <p:spTgt spid="4"/>
                                        </p:tgtEl>
                                      </p:cBhvr>
                                      <p:to x="100000" y="90000"/>
                                    </p:animScale>
                                    <p:animScale>
                                      <p:cBhvr>
                                        <p:cTn id="56" dur="42" decel="50000">
                                          <p:stCondLst>
                                            <p:cond delay="417"/>
                                          </p:stCondLst>
                                        </p:cTn>
                                        <p:tgtEl>
                                          <p:spTgt spid="4"/>
                                        </p:tgtEl>
                                      </p:cBhvr>
                                      <p:to x="100000" y="100000"/>
                                    </p:animScale>
                                    <p:animScale>
                                      <p:cBhvr>
                                        <p:cTn id="57" dur="7">
                                          <p:stCondLst>
                                            <p:cond delay="452"/>
                                          </p:stCondLst>
                                        </p:cTn>
                                        <p:tgtEl>
                                          <p:spTgt spid="4"/>
                                        </p:tgtEl>
                                      </p:cBhvr>
                                      <p:to x="100000" y="95000"/>
                                    </p:animScale>
                                    <p:animScale>
                                      <p:cBhvr>
                                        <p:cTn id="58" dur="42" decel="50000">
                                          <p:stCondLst>
                                            <p:cond delay="459"/>
                                          </p:stCondLst>
                                        </p:cTn>
                                        <p:tgtEl>
                                          <p:spTgt spid="4"/>
                                        </p:tgtEl>
                                      </p:cBhvr>
                                      <p:to x="100000" y="100000"/>
                                    </p:animScale>
                                  </p:childTnLst>
                                </p:cTn>
                              </p:par>
                            </p:childTnLst>
                          </p:cTn>
                        </p:par>
                        <p:par>
                          <p:cTn id="59" fill="hold">
                            <p:stCondLst>
                              <p:cond delay="17750"/>
                            </p:stCondLst>
                            <p:childTnLst>
                              <p:par>
                                <p:cTn id="60" presetID="22" presetClass="entr" presetSubtype="8" repeatCount="2000" fill="hold" grpId="1" nodeType="afterEffect">
                                  <p:stCondLst>
                                    <p:cond delay="0"/>
                                  </p:stCondLst>
                                  <p:iterate type="lt">
                                    <p:tmPct val="0"/>
                                  </p:iterate>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left)">
                                      <p:cBhvr>
                                        <p:cTn id="62" dur="3000"/>
                                        <p:tgtEl>
                                          <p:spTgt spid="7">
                                            <p:txEl>
                                              <p:pRg st="0" end="0"/>
                                            </p:txEl>
                                          </p:spTgt>
                                        </p:tgtEl>
                                      </p:cBhvr>
                                    </p:animEffect>
                                  </p:childTnLst>
                                </p:cTn>
                              </p:par>
                            </p:childTnLst>
                          </p:cTn>
                        </p:par>
                        <p:par>
                          <p:cTn id="63" fill="hold">
                            <p:stCondLst>
                              <p:cond delay="23750"/>
                            </p:stCondLst>
                            <p:childTnLst>
                              <p:par>
                                <p:cTn id="64" presetID="8" presetClass="entr" presetSubtype="32"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amond(out)">
                                      <p:cBhvr>
                                        <p:cTn id="66" dur="3000"/>
                                        <p:tgtEl>
                                          <p:spTgt spid="10"/>
                                        </p:tgtEl>
                                      </p:cBhvr>
                                    </p:animEffect>
                                  </p:childTnLst>
                                </p:cTn>
                              </p:par>
                            </p:childTnLst>
                          </p:cTn>
                        </p:par>
                        <p:par>
                          <p:cTn id="67" fill="hold">
                            <p:stCondLst>
                              <p:cond delay="26750"/>
                            </p:stCondLst>
                            <p:childTnLst>
                              <p:par>
                                <p:cTn id="68" presetID="8" presetClass="entr" presetSubtype="32" fill="hold" nodeType="afterEffect">
                                  <p:stCondLst>
                                    <p:cond delay="1000"/>
                                  </p:stCondLst>
                                  <p:childTnLst>
                                    <p:set>
                                      <p:cBhvr>
                                        <p:cTn id="69" dur="1" fill="hold">
                                          <p:stCondLst>
                                            <p:cond delay="0"/>
                                          </p:stCondLst>
                                        </p:cTn>
                                        <p:tgtEl>
                                          <p:spTgt spid="53252"/>
                                        </p:tgtEl>
                                        <p:attrNameLst>
                                          <p:attrName>style.visibility</p:attrName>
                                        </p:attrNameLst>
                                      </p:cBhvr>
                                      <p:to>
                                        <p:strVal val="visible"/>
                                      </p:to>
                                    </p:set>
                                    <p:animEffect transition="in" filter="diamond(out)">
                                      <p:cBhvr>
                                        <p:cTn id="70" dur="5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4" grpId="0" uiExpand="1" animBg="1"/>
      <p:bldP spid="7" grpId="0" build="p"/>
      <p:bldP spid="7" grpId="1"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341"/>
            <a:ext cx="9144000" cy="6858000"/>
          </a:xfrm>
          <a:prstGeom prst="rect">
            <a:avLst/>
          </a:prstGeom>
          <a:noFill/>
          <a:ln>
            <a:noFill/>
          </a:ln>
        </p:spPr>
      </p:pic>
      <p:sp>
        <p:nvSpPr>
          <p:cNvPr id="8" name="TextBox 7"/>
          <p:cNvSpPr txBox="1"/>
          <p:nvPr/>
        </p:nvSpPr>
        <p:spPr>
          <a:xfrm rot="21445311">
            <a:off x="768872" y="3020672"/>
            <a:ext cx="5570679" cy="430887"/>
          </a:xfrm>
          <a:prstGeom prst="rect">
            <a:avLst/>
          </a:prstGeom>
          <a:noFill/>
        </p:spPr>
        <p:txBody>
          <a:bodyPr wrap="square" lIns="0" rIns="0" rtlCol="0" anchor="ctr" anchorCtr="0">
            <a:spAutoFit/>
          </a:bodyPr>
          <a:lstStyle/>
          <a:p>
            <a:pPr algn="ctr"/>
            <a:r>
              <a:rPr lang="en-US" sz="22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Sacrificing Rights for Rewards </a:t>
            </a:r>
            <a:r>
              <a:rPr lang="en-US" sz="22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9:1-17</a:t>
            </a:r>
            <a:endParaRPr lang="en-US" sz="22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143000"/>
            <a:ext cx="8633011" cy="5355312"/>
          </a:xfrm>
          <a:prstGeom prst="rect">
            <a:avLst/>
          </a:prstGeom>
          <a:noFill/>
          <a:effectLst/>
        </p:spPr>
        <p:txBody>
          <a:bodyPr wrap="square" rtlCol="0">
            <a:spAutoFit/>
          </a:bodyPr>
          <a:lstStyle/>
          <a:p>
            <a:pPr indent="457200"/>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a:t>
            </a:r>
            <a:r>
              <a:rPr lang="en-US" sz="2400" b="1" dirty="0">
                <a:latin typeface="Cambria" panose="02040503050406030204" pitchFamily="18" charset="0"/>
                <a:ea typeface="Cambria" panose="02040503050406030204" pitchFamily="18" charset="0"/>
              </a:rPr>
              <a:t>opens our lesson with a baseball motif saying: </a:t>
            </a: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Imagine you’re a member of a baseball team playing it’s most important game of the season.  It’s the bottom of the ninth, score tied, bases loaded, no outs, and you are up to bat.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On your way to the batters box, you look down to the third base coach for a signal.  Expecting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swing away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sign he gives you the dreaded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sacrifice fly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signal.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Does he expects me to fly out on purpose so the team can score? </a:t>
            </a:r>
            <a:r>
              <a:rPr lang="en-US" sz="2400" b="1" dirty="0" smtClean="0">
                <a:latin typeface="Cambria" panose="02040503050406030204" pitchFamily="18" charset="0"/>
                <a:ea typeface="Cambria" panose="02040503050406030204" pitchFamily="18" charset="0"/>
              </a:rPr>
              <a:t> What </a:t>
            </a:r>
            <a:r>
              <a:rPr lang="en-US" sz="2400" b="1" dirty="0" smtClean="0">
                <a:latin typeface="Cambria" panose="02040503050406030204" pitchFamily="18" charset="0"/>
                <a:ea typeface="Cambria" panose="02040503050406030204" pitchFamily="18" charset="0"/>
              </a:rPr>
              <a:t>about my .350 batting average? </a:t>
            </a:r>
            <a:r>
              <a:rPr lang="en-US" sz="2400" b="1" dirty="0" smtClean="0">
                <a:latin typeface="Cambria" panose="02040503050406030204" pitchFamily="18" charset="0"/>
                <a:ea typeface="Cambria" panose="02040503050406030204" pitchFamily="18" charset="0"/>
              </a:rPr>
              <a:t> Let </a:t>
            </a:r>
            <a:r>
              <a:rPr lang="en-US" sz="2400" b="1" dirty="0" smtClean="0">
                <a:latin typeface="Cambria" panose="02040503050406030204" pitchFamily="18" charset="0"/>
                <a:ea typeface="Cambria" panose="02040503050406030204" pitchFamily="18" charset="0"/>
              </a:rPr>
              <a:t>me swing, I can knock this ball out of the park.</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We </a:t>
            </a:r>
            <a:r>
              <a:rPr lang="en-US" sz="2400" b="1" dirty="0" smtClean="0">
                <a:latin typeface="Cambria" panose="02040503050406030204" pitchFamily="18" charset="0"/>
                <a:ea typeface="Cambria" panose="02040503050406030204" pitchFamily="18" charset="0"/>
              </a:rPr>
              <a:t>can win by four runs instead of one, and most of all, </a:t>
            </a:r>
            <a:r>
              <a:rPr lang="en-US" sz="2400" b="1" dirty="0" smtClean="0">
                <a:latin typeface="Cambria" panose="02040503050406030204" pitchFamily="18" charset="0"/>
                <a:ea typeface="Cambria" panose="02040503050406030204" pitchFamily="18" charset="0"/>
              </a:rPr>
              <a:t>I will </a:t>
            </a:r>
            <a:r>
              <a:rPr lang="en-US" sz="2400" b="1" dirty="0" smtClean="0">
                <a:latin typeface="Cambria" panose="02040503050406030204" pitchFamily="18" charset="0"/>
                <a:ea typeface="Cambria" panose="02040503050406030204" pitchFamily="18" charset="0"/>
              </a:rPr>
              <a:t>end the game in a blaze of glory.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274941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219200"/>
            <a:ext cx="8641976" cy="4985980"/>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 you’re faced with a decision!</a:t>
            </a: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Will you sacrifice your right to hit the ball wherever you please in order to let another teammate get a run? </a:t>
            </a:r>
            <a:r>
              <a:rPr lang="en-US" sz="2400" b="1" dirty="0" smtClean="0">
                <a:latin typeface="Cambria" panose="02040503050406030204" pitchFamily="18" charset="0"/>
                <a:ea typeface="Cambria" panose="02040503050406030204" pitchFamily="18" charset="0"/>
              </a:rPr>
              <a:t> Or </a:t>
            </a:r>
            <a:r>
              <a:rPr lang="en-US" sz="2400" b="1" dirty="0" smtClean="0">
                <a:latin typeface="Cambria" panose="02040503050406030204" pitchFamily="18" charset="0"/>
                <a:ea typeface="Cambria" panose="02040503050406030204" pitchFamily="18" charset="0"/>
              </a:rPr>
              <a:t>will you grab for the glory by attempting to hit it out of the park?</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As we have already seen, the Corinthian team suffered from </a:t>
            </a:r>
            <a:r>
              <a:rPr lang="en-US" sz="2400" b="1" i="1" dirty="0" smtClean="0">
                <a:latin typeface="Cambria" panose="02040503050406030204" pitchFamily="18" charset="0"/>
                <a:ea typeface="Cambria" panose="02040503050406030204" pitchFamily="18" charset="0"/>
              </a:rPr>
              <a:t>envy</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selfishness</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pride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strife</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Each </a:t>
            </a:r>
            <a:r>
              <a:rPr lang="en-US" sz="2400" b="1" dirty="0" smtClean="0">
                <a:latin typeface="Cambria" panose="02040503050406030204" pitchFamily="18" charset="0"/>
                <a:ea typeface="Cambria" panose="02040503050406030204" pitchFamily="18" charset="0"/>
              </a:rPr>
              <a:t>member’s viewpoint reflected a distinct, isolated player, giving little though to how one player’s actions would affect the rest of the team.</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As we beginning this lesson, Paul shows us the attitudes the Corinthians practiced – their pep cheer was </a:t>
            </a:r>
            <a:r>
              <a:rPr lang="en-US" sz="2400" b="1" i="1" dirty="0" smtClean="0">
                <a:latin typeface="Cambria" panose="02040503050406030204" pitchFamily="18" charset="0"/>
                <a:ea typeface="Cambria" panose="02040503050406030204" pitchFamily="18" charset="0"/>
              </a:rPr>
              <a:t>“I’ve got my rights</a:t>
            </a:r>
            <a:r>
              <a:rPr lang="en-US" sz="2400" b="1" i="1" dirty="0" smtClean="0">
                <a:latin typeface="Cambria" panose="02040503050406030204" pitchFamily="18" charset="0"/>
                <a:ea typeface="Cambria" panose="02040503050406030204" pitchFamily="18" charset="0"/>
              </a:rPr>
              <a:t>!” </a:t>
            </a:r>
            <a:endParaRPr lang="en-US" sz="1000" b="1" i="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96641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219200"/>
            <a:ext cx="8641976" cy="3354765"/>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Next, Paul exhort the Corinthian team to model his strategy for victory:</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By placing the needs of the body of Christ above their personal rights.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Only when they began to compete in the contest of life as members of a team rather than as independent players looking out only for themselves would they be eligible for eternal rewards.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975492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482" y="1206500"/>
            <a:ext cx="8467165" cy="243143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1</a:t>
            </a:r>
            <a:r>
              <a:rPr lang="en-US" sz="2800" i="1" dirty="0" smtClean="0">
                <a:latin typeface="Georgia" panose="02040502050405020303" pitchFamily="18" charset="0"/>
              </a:rPr>
              <a:t>Am</a:t>
            </a:r>
            <a:r>
              <a:rPr lang="en-US" sz="2800" i="1" dirty="0">
                <a:latin typeface="Georgia" panose="02040502050405020303" pitchFamily="18" charset="0"/>
              </a:rPr>
              <a:t> I not an apostle?  Am I not free?  Have I not seen Jesus Christ our Lord?  Are you not my work in the Lord?  </a:t>
            </a:r>
            <a:r>
              <a:rPr lang="en-US" sz="2800" b="1" i="1" baseline="30000" dirty="0" smtClean="0">
                <a:latin typeface="Georgia" panose="02040502050405020303" pitchFamily="18" charset="0"/>
              </a:rPr>
              <a:t>2</a:t>
            </a:r>
            <a:r>
              <a:rPr lang="en-US" sz="2800" i="1" dirty="0" smtClean="0">
                <a:latin typeface="Georgia" panose="02040502050405020303" pitchFamily="18" charset="0"/>
              </a:rPr>
              <a:t>If </a:t>
            </a:r>
            <a:r>
              <a:rPr lang="en-US" sz="2800" i="1" dirty="0">
                <a:latin typeface="Georgia" panose="02040502050405020303" pitchFamily="18" charset="0"/>
              </a:rPr>
              <a:t>I am not an apostle to others, yet doubtless I am to you.  For you are the seal of my apostleship in the Lord.</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9:1-2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9:1-2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66800"/>
            <a:ext cx="8619565"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Corinthians had been liberated by Christ to live in freedom from the confines of the Law (</a:t>
            </a:r>
            <a:r>
              <a:rPr lang="en-US" sz="2400" b="1" dirty="0" smtClean="0">
                <a:effectLst>
                  <a:outerShdw blurRad="38100" dist="38100" dir="2700000" algn="tl">
                    <a:srgbClr val="000000">
                      <a:alpha val="43137"/>
                    </a:srgbClr>
                  </a:outerShdw>
                </a:effectLst>
                <a:latin typeface="Cambria" pitchFamily="18" charset="0"/>
              </a:rPr>
              <a:t>Gal. 5:1</a:t>
            </a:r>
            <a:r>
              <a:rPr lang="en-US" sz="2400" b="1" dirty="0" smtClean="0">
                <a:latin typeface="Cambria" pitchFamily="18" charset="0"/>
              </a:rPr>
              <a:t>), </a:t>
            </a:r>
            <a:r>
              <a:rPr lang="en-US" sz="2400" b="1" dirty="0">
                <a:latin typeface="Cambria" pitchFamily="18" charset="0"/>
              </a:rPr>
              <a:t>and they </a:t>
            </a:r>
            <a:r>
              <a:rPr lang="en-US" sz="2400" b="1" dirty="0" smtClean="0">
                <a:latin typeface="Cambria" pitchFamily="18" charset="0"/>
              </a:rPr>
              <a:t>were intent on exercising their newfound rights. </a:t>
            </a:r>
          </a:p>
          <a:p>
            <a:pPr indent="457200">
              <a:spcAft>
                <a:spcPts val="1200"/>
              </a:spcAft>
            </a:pPr>
            <a:r>
              <a:rPr lang="en-US" sz="2400" b="1" dirty="0" smtClean="0">
                <a:latin typeface="Cambria" pitchFamily="18" charset="0"/>
              </a:rPr>
              <a:t>However, they had used their freedom to feed their egos and fleshly desires, spending their liberty on selfish pursuits. </a:t>
            </a:r>
            <a:r>
              <a:rPr lang="en-US" sz="2400" b="1" dirty="0" smtClean="0">
                <a:latin typeface="Cambria" pitchFamily="18" charset="0"/>
              </a:rPr>
              <a:t> Rather </a:t>
            </a:r>
            <a:r>
              <a:rPr lang="en-US" sz="2400" b="1" dirty="0" smtClean="0">
                <a:latin typeface="Cambria" pitchFamily="18" charset="0"/>
              </a:rPr>
              <a:t>than strengthening their team members  in the body of Christ, they demanded their rights. </a:t>
            </a:r>
          </a:p>
          <a:p>
            <a:pPr indent="457200">
              <a:spcAft>
                <a:spcPts val="1200"/>
              </a:spcAft>
            </a:pPr>
            <a:r>
              <a:rPr lang="en-US" sz="2400" b="1" dirty="0" smtClean="0">
                <a:latin typeface="Cambria" pitchFamily="18" charset="0"/>
              </a:rPr>
              <a:t>So Paul challenges their attitudes by arguing that if he himself, sacrificed his rights as an apostle, then how is it that the church members at Corinth could insist on having their rights honored?</a:t>
            </a:r>
          </a:p>
          <a:p>
            <a:pPr indent="457200">
              <a:spcAft>
                <a:spcPts val="1200"/>
              </a:spcAft>
            </a:pPr>
            <a:r>
              <a:rPr lang="en-US" sz="2400" b="1" dirty="0" smtClean="0">
                <a:latin typeface="Cambria" pitchFamily="18" charset="0"/>
              </a:rPr>
              <a:t>Paul starts by listing his credentials, the highlights of his resume with which the his readers were thoroughly familiar (</a:t>
            </a:r>
            <a:r>
              <a:rPr lang="en-US" sz="2400" b="1" dirty="0" smtClean="0">
                <a:effectLst>
                  <a:outerShdw blurRad="38100" dist="38100" dir="2700000" algn="tl">
                    <a:srgbClr val="000000">
                      <a:alpha val="43137"/>
                    </a:srgbClr>
                  </a:outerShdw>
                </a:effectLst>
                <a:latin typeface="Cambria" pitchFamily="18" charset="0"/>
              </a:rPr>
              <a:t>9:1-2</a:t>
            </a:r>
            <a:r>
              <a:rPr lang="en-US" sz="2400" b="1" dirty="0" smtClean="0">
                <a:latin typeface="Cambria" pitchFamily="18" charset="0"/>
              </a:rPr>
              <a:t>).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45812</TotalTime>
  <Words>2979</Words>
  <Application>Microsoft Office PowerPoint</Application>
  <PresentationFormat>On-screen Show (4:3)</PresentationFormat>
  <Paragraphs>229</Paragraphs>
  <Slides>37</Slides>
  <Notes>33</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Trek</vt:lpstr>
      <vt:lpstr>1_Trek</vt:lpstr>
      <vt:lpstr>2_Trek</vt:lpstr>
      <vt:lpstr>Slide 1</vt:lpstr>
      <vt:lpstr>1 Corinthians Introduction</vt:lpstr>
      <vt:lpstr>1 Corinthians Introduction</vt:lpstr>
      <vt:lpstr>Slide 4</vt:lpstr>
      <vt:lpstr>1 Corinthians - Lesson Overview</vt:lpstr>
      <vt:lpstr>1 Corinthians - Lesson Overview</vt:lpstr>
      <vt:lpstr>1 Corinthians - Lesson Overview</vt:lpstr>
      <vt:lpstr>1 Corinthians 9:1-2</vt:lpstr>
      <vt:lpstr>1 Corinthians 9:1-2</vt:lpstr>
      <vt:lpstr>1 Corinthians 9:1-2</vt:lpstr>
      <vt:lpstr>1 Corinthians 9:3-11</vt:lpstr>
      <vt:lpstr>1 Corinthians 9:3-11</vt:lpstr>
      <vt:lpstr>1 Corinthians 9:3-11</vt:lpstr>
      <vt:lpstr>1 Corinthians 9:12-14</vt:lpstr>
      <vt:lpstr>1 Corinthians 9:12-14</vt:lpstr>
      <vt:lpstr>1 Corinthians 9:12-14</vt:lpstr>
      <vt:lpstr>1 Corinthians 9:15-18</vt:lpstr>
      <vt:lpstr>1 Corinthians 9:15-18</vt:lpstr>
      <vt:lpstr>1 Corinthians 9:15-18</vt:lpstr>
      <vt:lpstr>1 Corinthians 9:19-23</vt:lpstr>
      <vt:lpstr>1 Corinthians 9:19-23</vt:lpstr>
      <vt:lpstr>1 Corinthians 9:19-23</vt:lpstr>
      <vt:lpstr>1 Corinthians 9:24-27</vt:lpstr>
      <vt:lpstr>1 Corinthians 9:24-27</vt:lpstr>
      <vt:lpstr>1 Corinthians 9:24-27</vt:lpstr>
      <vt:lpstr>1 Corinthians 9:24-27</vt:lpstr>
      <vt:lpstr>1 Corinthians 9:24-27</vt:lpstr>
      <vt:lpstr>Slide 28</vt:lpstr>
      <vt:lpstr>Application – batter up!</vt:lpstr>
      <vt:lpstr>Application – batter up!</vt:lpstr>
      <vt:lpstr>Application – batter up!</vt:lpstr>
      <vt:lpstr>Application – batter up!</vt:lpstr>
      <vt:lpstr>Application – batter up!</vt:lpstr>
      <vt:lpstr>Application – batter up!</vt:lpstr>
      <vt:lpstr>Slide 35</vt:lpstr>
      <vt:lpstr>Slide 36</vt:lpstr>
      <vt:lpstr> 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8567</cp:revision>
  <cp:lastPrinted>2023-05-06T01:46:48Z</cp:lastPrinted>
  <dcterms:created xsi:type="dcterms:W3CDTF">2016-10-08T19:35:00Z</dcterms:created>
  <dcterms:modified xsi:type="dcterms:W3CDTF">2023-09-07T20:10:44Z</dcterms:modified>
</cp:coreProperties>
</file>